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Jalnan 2"/>
      <p:regular r:id="rId59"/>
    </p:embeddedFont>
    <p:embeddedFont>
      <p:font typeface="Poppins Bold"/>
      <p:bold r:id="rId60"/>
    </p:embeddedFont>
    <p:embeddedFont>
      <p:font typeface="Poppins ExtraBold"/>
      <p:bold r:id="rId61"/>
    </p:embeddedFont>
    <p:embeddedFont>
      <p:font typeface="Pretendard Regular"/>
      <p:regular r:id="rId62"/>
    </p:embeddedFont>
    <p:embeddedFont>
      <p:font typeface="Gmarket Sans Bold"/>
      <p:bold r:id="rId63"/>
    </p:embeddedFont>
    <p:embeddedFont>
      <p:font typeface="Cafe24 Shiningstar"/>
      <p:regular r:id="rId64"/>
    </p:embeddedFont>
    <p:embeddedFont>
      <p:font typeface="Pretendard ExtraBold"/>
      <p:bold r:id="rId65"/>
    </p:embeddedFont>
    <p:embeddedFont>
      <p:font typeface="Poppins SemiBold"/>
      <p:bold r:id="rId66"/>
    </p:embeddedFont>
    <p:embeddedFont>
      <p:font typeface="Pretendard Light"/>
      <p:regular r:id="rId67"/>
    </p:embeddedFont>
    <p:embeddedFont>
      <p:font typeface="Pretendard Bold"/>
      <p:bold r:id="rId68"/>
    </p:embeddedFont>
    <p:embeddedFont>
      <p:font typeface="Poppins Light"/>
      <p:regular r:id="rId69"/>
    </p:embeddedFont>
    <p:embeddedFont>
      <p:font typeface="Pretendard Medium"/>
      <p:bold r:id="rId70"/>
    </p:embeddedFont>
    <p:embeddedFont>
      <p:font typeface="S-Core Dream 2 ExtraLight"/>
      <p:regular r:id="rId71"/>
    </p:embeddedFont>
    <p:embeddedFont>
      <p:font typeface="Gmarket Sans Light"/>
      <p:regular r:id="rId72"/>
    </p:embeddedFont>
    <p:embeddedFont>
      <p:font typeface="Pretendard SemiBold"/>
      <p:bold r:id="rId73"/>
    </p:embeddedFont>
    <p:embeddedFont>
      <p:font typeface="Noto Sans CJK KR Regular"/>
      <p:regular r:id="rId74"/>
    </p:embeddedFont>
    <p:embeddedFont>
      <p:font typeface="Gmarket Sans Medium"/>
      <p:regular r:id="rId75"/>
    </p:embeddedFont>
    <p:embeddedFont>
      <p:font typeface="Pretendard"/>
      <p:regular r:id="rId76"/>
    </p:embeddedFont>
    <p:embeddedFont>
      <p:font typeface="Noto Sans CJK KR Bold"/>
      <p:bold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1.fntdata" Type="http://schemas.openxmlformats.org/officeDocument/2006/relationships/font"/><Relationship Id="rId6" Target="slides/slide1.xml" Type="http://schemas.openxmlformats.org/officeDocument/2006/relationships/slide"/><Relationship Id="rId60" Target="fonts/font2.fntdata" Type="http://schemas.openxmlformats.org/officeDocument/2006/relationships/font"/><Relationship Id="rId61" Target="fonts/font3.fntdata" Type="http://schemas.openxmlformats.org/officeDocument/2006/relationships/font"/><Relationship Id="rId62" Target="fonts/font4.fntdata" Type="http://schemas.openxmlformats.org/officeDocument/2006/relationships/font"/><Relationship Id="rId63" Target="fonts/font5.fntdata" Type="http://schemas.openxmlformats.org/officeDocument/2006/relationships/font"/><Relationship Id="rId64" Target="fonts/font6.fntdata" Type="http://schemas.openxmlformats.org/officeDocument/2006/relationships/font"/><Relationship Id="rId65" Target="fonts/font7.fntdata" Type="http://schemas.openxmlformats.org/officeDocument/2006/relationships/font"/><Relationship Id="rId66" Target="fonts/font8.fntdata" Type="http://schemas.openxmlformats.org/officeDocument/2006/relationships/font"/><Relationship Id="rId67" Target="fonts/font9.fntdata" Type="http://schemas.openxmlformats.org/officeDocument/2006/relationships/font"/><Relationship Id="rId68" Target="fonts/font10.fntdata" Type="http://schemas.openxmlformats.org/officeDocument/2006/relationships/font"/><Relationship Id="rId69" Target="fonts/font11.fntdata" Type="http://schemas.openxmlformats.org/officeDocument/2006/relationships/font"/><Relationship Id="rId7" Target="slides/slide2.xml" Type="http://schemas.openxmlformats.org/officeDocument/2006/relationships/slide"/><Relationship Id="rId70" Target="fonts/font12.fntdata" Type="http://schemas.openxmlformats.org/officeDocument/2006/relationships/font"/><Relationship Id="rId71" Target="fonts/font13.fntdata" Type="http://schemas.openxmlformats.org/officeDocument/2006/relationships/font"/><Relationship Id="rId72" Target="fonts/font14.fntdata" Type="http://schemas.openxmlformats.org/officeDocument/2006/relationships/font"/><Relationship Id="rId73" Target="fonts/font15.fntdata" Type="http://schemas.openxmlformats.org/officeDocument/2006/relationships/font"/><Relationship Id="rId74" Target="fonts/font16.fntdata" Type="http://schemas.openxmlformats.org/officeDocument/2006/relationships/font"/><Relationship Id="rId75" Target="fonts/font17.fntdata" Type="http://schemas.openxmlformats.org/officeDocument/2006/relationships/font"/><Relationship Id="rId76" Target="fonts/font18.fntdata" Type="http://schemas.openxmlformats.org/officeDocument/2006/relationships/font"/><Relationship Id="rId77" Target="fonts/font19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30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34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5.png" Type="http://schemas.openxmlformats.org/officeDocument/2006/relationships/image"/><Relationship Id="rId2" Target="../media/image70.png" Type="http://schemas.openxmlformats.org/officeDocument/2006/relationships/image"/><Relationship Id="rId3" Target="../media/image30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30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2" Target="../media/image30.png" Type="http://schemas.openxmlformats.org/officeDocument/2006/relationships/image"/><Relationship Id="rId3" Target="../media/image79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2.png" Type="http://schemas.openxmlformats.org/officeDocument/2006/relationships/image"/><Relationship Id="rId8" Target="../media/image8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4.png" Type="http://schemas.openxmlformats.org/officeDocument/2006/relationships/image"/><Relationship Id="rId8" Target="../media/image90.pn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11" Target="../media/image97.png" Type="http://schemas.openxmlformats.org/officeDocument/2006/relationships/image"/><Relationship Id="rId12" Target="../media/image98.png" Type="http://schemas.openxmlformats.org/officeDocument/2006/relationships/image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93.png" Type="http://schemas.openxmlformats.org/officeDocument/2006/relationships/image"/><Relationship Id="rId8" Target="../media/image94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99.png" Type="http://schemas.openxmlformats.org/officeDocument/2006/relationships/image"/><Relationship Id="rId8" Target="../media/image10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4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5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10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02.png" Type="http://schemas.openxmlformats.org/officeDocument/2006/relationships/image"/><Relationship Id="rId3" Target="../media/image103.png" Type="http://schemas.openxmlformats.org/officeDocument/2006/relationships/image"/><Relationship Id="rId4" Target="../media/image30.png" Type="http://schemas.openxmlformats.org/officeDocument/2006/relationships/image"/><Relationship Id="rId5" Target="../media/image104.png" Type="http://schemas.openxmlformats.org/officeDocument/2006/relationships/image"/><Relationship Id="rId6" Target="../media/image105.png" Type="http://schemas.openxmlformats.org/officeDocument/2006/relationships/image"/><Relationship Id="rId7" Target="../media/image34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png" Type="http://schemas.openxmlformats.org/officeDocument/2006/relationships/image"/><Relationship Id="rId11" Target="../media/image110.png" Type="http://schemas.openxmlformats.org/officeDocument/2006/relationships/image"/><Relationship Id="rId12" Target="../media/image111.png" Type="http://schemas.openxmlformats.org/officeDocument/2006/relationships/image"/><Relationship Id="rId13" Target="../media/image112.png" Type="http://schemas.openxmlformats.org/officeDocument/2006/relationships/image"/><Relationship Id="rId14" Target="../media/image113.png" Type="http://schemas.openxmlformats.org/officeDocument/2006/relationships/image"/><Relationship Id="rId2" Target="../media/image30.png" Type="http://schemas.openxmlformats.org/officeDocument/2006/relationships/image"/><Relationship Id="rId3" Target="../media/image34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5.png" Type="http://schemas.openxmlformats.org/officeDocument/2006/relationships/image"/><Relationship Id="rId7" Target="../media/image106.png" Type="http://schemas.openxmlformats.org/officeDocument/2006/relationships/image"/><Relationship Id="rId8" Target="../media/image107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4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5.png" Type="http://schemas.openxmlformats.org/officeDocument/2006/relationships/image"/><Relationship Id="rId7" Target="../media/image84.png" Type="http://schemas.openxmlformats.org/officeDocument/2006/relationships/image"/><Relationship Id="rId8" Target="../media/image90.png" Type="http://schemas.openxmlformats.org/officeDocument/2006/relationships/image"/><Relationship Id="rId9" Target="../media/image11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4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5.png" Type="http://schemas.openxmlformats.org/officeDocument/2006/relationships/image"/><Relationship Id="rId7" Target="../media/image11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11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6.png" Type="http://schemas.openxmlformats.org/officeDocument/2006/relationships/image"/><Relationship Id="rId11" Target="../media/image127.png" Type="http://schemas.openxmlformats.org/officeDocument/2006/relationships/image"/><Relationship Id="rId2" Target="../media/image118.png" Type="http://schemas.openxmlformats.org/officeDocument/2006/relationships/image"/><Relationship Id="rId3" Target="../media/image119.png" Type="http://schemas.openxmlformats.org/officeDocument/2006/relationships/image"/><Relationship Id="rId4" Target="../media/image120.png" Type="http://schemas.openxmlformats.org/officeDocument/2006/relationships/image"/><Relationship Id="rId5" Target="../media/image121.png" Type="http://schemas.openxmlformats.org/officeDocument/2006/relationships/image"/><Relationship Id="rId6" Target="../media/image122.png" Type="http://schemas.openxmlformats.org/officeDocument/2006/relationships/image"/><Relationship Id="rId7" Target="../media/image123.png" Type="http://schemas.openxmlformats.org/officeDocument/2006/relationships/image"/><Relationship Id="rId8" Target="../media/image124.png" Type="http://schemas.openxmlformats.org/officeDocument/2006/relationships/image"/><Relationship Id="rId9" Target="../media/image12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4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128.png" Type="http://schemas.openxmlformats.org/officeDocument/2006/relationships/image"/><Relationship Id="rId8" Target="../media/image129.png" Type="http://schemas.openxmlformats.org/officeDocument/2006/relationships/image"/><Relationship Id="rId9" Target="../media/image13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13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5.png" Type="http://schemas.openxmlformats.org/officeDocument/2006/relationships/image"/><Relationship Id="rId11" Target="../media/image136.png" Type="http://schemas.openxmlformats.org/officeDocument/2006/relationships/image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132.png" Type="http://schemas.openxmlformats.org/officeDocument/2006/relationships/image"/><Relationship Id="rId8" Target="../media/image133.png" Type="http://schemas.openxmlformats.org/officeDocument/2006/relationships/image"/><Relationship Id="rId9" Target="../media/image13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9.png" Type="http://schemas.openxmlformats.org/officeDocument/2006/relationships/image"/><Relationship Id="rId11" Target="../media/image140.png" Type="http://schemas.openxmlformats.org/officeDocument/2006/relationships/image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135.png" Type="http://schemas.openxmlformats.org/officeDocument/2006/relationships/image"/><Relationship Id="rId8" Target="../media/image137.png" Type="http://schemas.openxmlformats.org/officeDocument/2006/relationships/image"/><Relationship Id="rId9" Target="../media/image13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png" Type="http://schemas.openxmlformats.org/officeDocument/2006/relationships/image"/><Relationship Id="rId12" Target="../media/image144.png" Type="http://schemas.openxmlformats.org/officeDocument/2006/relationships/image"/><Relationship Id="rId2" Target="../media/image30.png" Type="http://schemas.openxmlformats.org/officeDocument/2006/relationships/image"/><Relationship Id="rId3" Target="../media/image142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79.png" Type="http://schemas.openxmlformats.org/officeDocument/2006/relationships/image"/><Relationship Id="rId9" Target="../media/image143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0.png" Type="http://schemas.openxmlformats.org/officeDocument/2006/relationships/image"/><Relationship Id="rId15" Target="../media/image151.png" Type="http://schemas.openxmlformats.org/officeDocument/2006/relationships/image"/><Relationship Id="rId2" Target="../media/image145.png" Type="http://schemas.openxmlformats.org/officeDocument/2006/relationships/image"/><Relationship Id="rId3" Target="../media/image146.png" Type="http://schemas.openxmlformats.org/officeDocument/2006/relationships/image"/><Relationship Id="rId4" Target="../media/image147.png" Type="http://schemas.openxmlformats.org/officeDocument/2006/relationships/image"/><Relationship Id="rId5" Target="../media/image11.png" Type="http://schemas.openxmlformats.org/officeDocument/2006/relationships/image"/><Relationship Id="rId6" Target="../media/image148.png" Type="http://schemas.openxmlformats.org/officeDocument/2006/relationships/image"/><Relationship Id="rId7" Target="../media/image149.png" Type="http://schemas.openxmlformats.org/officeDocument/2006/relationships/image"/><Relationship Id="rId8" Target="../media/image150.png" Type="http://schemas.openxmlformats.org/officeDocument/2006/relationships/image"/><Relationship Id="rId9" Target="../media/image14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2.png" Type="http://schemas.openxmlformats.org/officeDocument/2006/relationships/image"/><Relationship Id="rId3" Target="../media/image17.png" Type="http://schemas.openxmlformats.org/officeDocument/2006/relationships/image"/><Relationship Id="rId4" Target="../media/image15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154.png" Type="http://schemas.openxmlformats.org/officeDocument/2006/relationships/image"/><Relationship Id="rId6" Target="http://3.35.176.139:8501/" TargetMode="External" Type="http://schemas.openxmlformats.org/officeDocument/2006/relationships/hyperlink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15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30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4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16" Target="../media/image32.png" Type="http://schemas.openxmlformats.org/officeDocument/2006/relationships/image"/><Relationship Id="rId17" Target="../media/image33.png" Type="http://schemas.openxmlformats.org/officeDocument/2006/relationships/image"/><Relationship Id="rId18" Target="../media/image34.png" Type="http://schemas.openxmlformats.org/officeDocument/2006/relationships/image"/><Relationship Id="rId19" Target="../media/image35.png" Type="http://schemas.openxmlformats.org/officeDocument/2006/relationships/image"/><Relationship Id="rId2" Target="../media/image30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67400" y="-1168400"/>
            <a:ext cx="2870200" cy="2870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67400" y="977900"/>
            <a:ext cx="2870200" cy="287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59100" y="685800"/>
            <a:ext cx="1803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FFFFFF"/>
                </a:solidFill>
                <a:latin typeface="Jalnan 2"/>
              </a:rPr>
              <a:t>PLAY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00" y="4927600"/>
            <a:ext cx="5334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980"/>
              </a:lnSpc>
            </a:pPr>
            <a:r>
              <a:rPr lang="en-US" sz="2600" b="true" i="false" u="none" strike="noStrike" spc="-100">
                <a:solidFill>
                  <a:srgbClr val="FFFFFF"/>
                </a:solidFill>
                <a:latin typeface="Poppins Bold"/>
              </a:rPr>
              <a:t>ENGINEERING 29 FINAL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26300" y="5702300"/>
            <a:ext cx="10426700" cy="440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1339"/>
              </a:lnSpc>
            </a:pPr>
            <a:r>
              <a:rPr lang="en-US" sz="8800" b="false" i="false" u="none" strike="noStrike" spc="400">
                <a:solidFill>
                  <a:srgbClr val="FFFFFF"/>
                </a:solidFill>
                <a:latin typeface="Poppins ExtraBold"/>
              </a:rPr>
              <a:t>SEOULE CITY CONGEST </a:t>
            </a:r>
          </a:p>
          <a:p>
            <a:pPr algn="l" lvl="0">
              <a:lnSpc>
                <a:spcPct val="81339"/>
              </a:lnSpc>
            </a:pPr>
            <a:r>
              <a:rPr lang="en-US" sz="8800" b="false" i="false" u="none" strike="noStrike" spc="400">
                <a:solidFill>
                  <a:srgbClr val="FFFFFF"/>
                </a:solidFill>
                <a:latin typeface="Poppins ExtraBold"/>
              </a:rPr>
              <a:t>PREDICT SERVICE</a:t>
            </a:r>
          </a:p>
          <a:p>
            <a:pPr algn="l" lvl="0">
              <a:lnSpc>
                <a:spcPct val="81339"/>
              </a:lnSpc>
            </a:pPr>
            <a:r>
              <a:rPr lang="en-US" sz="8800" b="false" i="false" u="none" strike="noStrike" spc="400">
                <a:solidFill>
                  <a:srgbClr val="FFFFFF"/>
                </a:solidFill>
                <a:latin typeface="Poppins ExtraBold"/>
              </a:rPr>
              <a:t>YEOGIYO!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5537200"/>
            <a:ext cx="164846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0">
            <a:off x="901700" y="6134100"/>
            <a:ext cx="1498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oppins ExtraBold"/>
              </a:rPr>
              <a:t>PRESENTER.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1700" y="6337300"/>
            <a:ext cx="1473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조은별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2" id="12"/>
          <p:cNvSpPr txBox="true"/>
          <p:nvPr/>
        </p:nvSpPr>
        <p:spPr>
          <a:xfrm rot="0">
            <a:off x="901700" y="6807200"/>
            <a:ext cx="1498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oppins ExtraBold"/>
              </a:rPr>
              <a:t>DATE.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1700" y="7010400"/>
            <a:ext cx="1473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2024.06.24.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1700" y="7480300"/>
            <a:ext cx="1498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oppins ExtraBold"/>
              </a:rPr>
              <a:t>TEAM.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7100" y="7747000"/>
            <a:ext cx="14732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밋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-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업</a:t>
            </a:r>
          </a:p>
          <a:p>
            <a:pPr algn="l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조은별</a:t>
            </a:r>
          </a:p>
          <a:p>
            <a:pPr algn="l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유성민</a:t>
            </a:r>
          </a:p>
          <a:p>
            <a:pPr algn="l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김서윤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609600" y="4762500"/>
            <a:ext cx="194691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7200" y="5397500"/>
            <a:ext cx="289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공공데이터의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활용도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증가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4500" y="6540500"/>
            <a:ext cx="30226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국내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체류하는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외국인은</a:t>
            </a:r>
          </a:p>
          <a:p>
            <a:pPr algn="just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2023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년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기준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250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만명으로</a:t>
            </a:r>
          </a:p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공공데이터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사용을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확대할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있음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27700" y="5397500"/>
            <a:ext cx="289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혼잡도</a:t>
            </a:r>
            <a:r>
              <a:rPr lang="en-US" sz="2500" b="false" i="false" u="none" strike="noStrike">
                <a:solidFill>
                  <a:srgbClr val="FF5F2C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예측으로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의사결정에</a:t>
            </a:r>
            <a:r>
              <a:rPr lang="en-US" sz="2500" b="false" i="false" u="none" strike="noStrike">
                <a:solidFill>
                  <a:srgbClr val="FF5F2C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도움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51500" y="6540500"/>
            <a:ext cx="28702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서울에서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가족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친구와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약속을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잡거나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거주지를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고민할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경우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혼잡도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예측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유동인구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연령비율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)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활용하면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의사결정에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도움을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있음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5500" y="5397500"/>
            <a:ext cx="289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엔지니어링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확보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0100" y="6540500"/>
            <a:ext cx="28702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Batch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성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스크래핑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,</a:t>
            </a:r>
          </a:p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실시간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적재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(airflow)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및</a:t>
            </a:r>
          </a:p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빅데이터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관리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기술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확보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03300" y="5410200"/>
            <a:ext cx="3378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파이썬으로</a:t>
            </a:r>
            <a:r>
              <a:rPr lang="en-US" sz="2500" b="false" i="false" u="none" strike="noStrike">
                <a:solidFill>
                  <a:srgbClr val="FF5F2C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웹서비스</a:t>
            </a:r>
            <a:r>
              <a:rPr lang="en-US" sz="2500" b="false" i="false" u="none" strike="noStrike">
                <a:solidFill>
                  <a:srgbClr val="FF5F2C"/>
                </a:solidFill>
                <a:latin typeface="Pretendard Bold"/>
              </a:rPr>
              <a:t>,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머신러닝</a:t>
            </a:r>
            <a:r>
              <a:rPr lang="en-US" sz="2500" b="false" i="false" u="none" strike="noStrike">
                <a:solidFill>
                  <a:srgbClr val="FF5F2C"/>
                </a:solidFill>
                <a:latin typeface="Pretendard Bold"/>
              </a:rPr>
              <a:t>, </a:t>
            </a: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시각화</a:t>
            </a:r>
            <a:r>
              <a:rPr lang="en-US" sz="2500" b="false" i="false" u="none" strike="noStrike">
                <a:solidFill>
                  <a:srgbClr val="FF5F2C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77900" y="6540500"/>
            <a:ext cx="28702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Streamlit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활용한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반응형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웹서비스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배포하였고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예측모델을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다양하게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사용하고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결과를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시각화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하면서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다양한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기술을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습득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7200" y="2565400"/>
            <a:ext cx="23876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6000" b="false" i="false" u="none" strike="noStrike">
                <a:solidFill>
                  <a:srgbClr val="000000"/>
                </a:solidFill>
                <a:latin typeface="Poppins Extra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27700" y="2565400"/>
            <a:ext cx="23876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6000" b="false" i="false" u="none" strike="noStrike">
                <a:solidFill>
                  <a:srgbClr val="FF5F2C"/>
                </a:solidFill>
                <a:latin typeface="Poppins Extra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15500" y="2565400"/>
            <a:ext cx="23876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6000" b="false" i="false" u="none" strike="noStrike">
                <a:solidFill>
                  <a:srgbClr val="000000"/>
                </a:solidFill>
                <a:latin typeface="Poppins Extra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03300" y="2565400"/>
            <a:ext cx="23876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6000" b="false" i="false" u="none" strike="noStrike">
                <a:solidFill>
                  <a:srgbClr val="FF5F2C"/>
                </a:solidFill>
                <a:latin typeface="Poppins ExtraBold"/>
              </a:rPr>
              <a:t>4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19600" y="9398000"/>
            <a:ext cx="292100" cy="292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70400" y="9461500"/>
            <a:ext cx="165100" cy="165100"/>
          </a:xfrm>
          <a:prstGeom prst="rect">
            <a:avLst/>
          </a:prstGeom>
        </p:spPr>
      </p:pic>
      <p:sp>
        <p:nvSpPr>
          <p:cNvPr name="TextBox 50" id="50"/>
          <p:cNvSpPr txBox="true"/>
          <p:nvPr/>
        </p:nvSpPr>
        <p:spPr>
          <a:xfrm rot="0">
            <a:off x="4406900" y="9753600"/>
            <a:ext cx="342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기대</a:t>
            </a: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효과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88595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97000" y="8026400"/>
            <a:ext cx="6070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서비스</a:t>
            </a:r>
            <a:r>
              <a:rPr lang="en-US" sz="47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4600" y="5372100"/>
            <a:ext cx="45339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서비스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개요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화면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정의서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 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서비스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플로우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아키텍처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8133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674600" y="8001000"/>
            <a:ext cx="3556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서비스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화면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서비스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화면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기능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416800"/>
            <a:ext cx="3492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1587500" y="22098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16500"/>
            <a:ext cx="10845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화면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정의서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3600" y="2197100"/>
            <a:ext cx="10909300" cy="6781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30100" y="673100"/>
            <a:ext cx="5499100" cy="4686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85600" y="6337300"/>
            <a:ext cx="6172200" cy="2641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4394200" y="9766300"/>
            <a:ext cx="3048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600" b="false" i="false" u="none" strike="noStrike" spc="-100">
                <a:solidFill>
                  <a:srgbClr val="181818"/>
                </a:solidFill>
                <a:latin typeface="Gmarket Sans Bold"/>
              </a:rPr>
              <a:t>02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791200" y="1066800"/>
            <a:ext cx="1079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figma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1587500" y="22098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16500"/>
            <a:ext cx="10845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800100"/>
            <a:ext cx="68707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요구사항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정의서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2286000"/>
            <a:ext cx="16395700" cy="69342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4394200" y="9766300"/>
            <a:ext cx="3048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600" b="false" i="false" u="none" strike="noStrike" spc="-100">
                <a:solidFill>
                  <a:srgbClr val="181818"/>
                </a:solidFill>
                <a:latin typeface="Gmarket Sans Bold"/>
              </a:rPr>
              <a:t>02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8800" y="0"/>
            <a:ext cx="17729200" cy="1033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75100" y="406400"/>
            <a:ext cx="13817600" cy="9245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7900" y="7734300"/>
            <a:ext cx="7264400" cy="226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6000" b="false" i="false" u="none" strike="noStrike">
                <a:solidFill>
                  <a:srgbClr val="181818"/>
                </a:solidFill>
                <a:latin typeface="Gmarket Sans Bold"/>
              </a:rPr>
              <a:t>WEB </a:t>
            </a:r>
          </a:p>
          <a:p>
            <a:pPr algn="l" lvl="0">
              <a:lnSpc>
                <a:spcPct val="82170"/>
              </a:lnSpc>
            </a:pPr>
            <a:r>
              <a:rPr lang="en-US" sz="6000" b="false" i="false" u="none" strike="noStrike">
                <a:solidFill>
                  <a:srgbClr val="181818"/>
                </a:solidFill>
                <a:latin typeface="Gmarket Sans Bold"/>
              </a:rPr>
              <a:t>SERVICE </a:t>
            </a:r>
          </a:p>
          <a:p>
            <a:pPr algn="l" lvl="0">
              <a:lnSpc>
                <a:spcPct val="82170"/>
              </a:lnSpc>
            </a:pPr>
            <a:r>
              <a:rPr lang="en-US" sz="6000" b="false" i="false" u="none" strike="noStrike">
                <a:solidFill>
                  <a:srgbClr val="181818"/>
                </a:solidFill>
                <a:latin typeface="Gmarket Sans Bold"/>
              </a:rPr>
              <a:t>ARCHITECTURE</a:t>
            </a:r>
            <a:r>
              <a:rPr lang="en-US" sz="6000" b="false" i="false" u="none" strike="noStrike">
                <a:solidFill>
                  <a:srgbClr val="181818"/>
                </a:solidFill>
                <a:latin typeface="Gmarket Sans Bold"/>
              </a:rPr>
              <a:t>
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76900" y="2501900"/>
            <a:ext cx="8051800" cy="598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857500"/>
            <a:ext cx="3797300" cy="901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68500" y="30226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메인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페이지와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상세페이지로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이동할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있습니다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300" y="2984500"/>
            <a:ext cx="939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38700" y="3289300"/>
            <a:ext cx="812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76900" y="3124200"/>
            <a:ext cx="355600" cy="355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3962400"/>
            <a:ext cx="3771900" cy="889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917700" y="41275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현재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실시간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혼잡도가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'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붐빔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'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지역을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알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있습니다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4600" y="4089400"/>
            <a:ext cx="939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181818"/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64100" y="4394200"/>
            <a:ext cx="8128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89600" y="4229100"/>
            <a:ext cx="355600" cy="355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5041900"/>
            <a:ext cx="3771900" cy="889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917700" y="52197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'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붐빔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'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지역의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도로상황을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평균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주행속도로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알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있습니다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4600" y="5168900"/>
            <a:ext cx="736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38700" y="5473700"/>
            <a:ext cx="8128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76900" y="5308600"/>
            <a:ext cx="355600" cy="355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6718300"/>
            <a:ext cx="3771900" cy="8890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968500" y="6794500"/>
            <a:ext cx="2705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서울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도시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데이터에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관한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정보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홈페이지로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이동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이동할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있습니다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82700" y="6858000"/>
            <a:ext cx="7620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400" b="false" i="false" u="none" strike="noStrike" spc="-2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62500" y="7188200"/>
            <a:ext cx="812800" cy="2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00700" y="7023100"/>
            <a:ext cx="355600" cy="3556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173200" y="7861300"/>
            <a:ext cx="3771900" cy="8890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5100300" y="80518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선택한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장소의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현재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혼잡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정도를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메세지로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알려줍니다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452600" y="8001000"/>
            <a:ext cx="876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08</a:t>
            </a:r>
          </a:p>
        </p:txBody>
      </p: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284200" y="8305800"/>
            <a:ext cx="812800" cy="25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903200" y="8128000"/>
            <a:ext cx="355600" cy="3556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147800" y="6654800"/>
            <a:ext cx="3771900" cy="8890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5100300" y="6946900"/>
            <a:ext cx="27686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조회할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장소를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선택합니다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414500" y="6794500"/>
            <a:ext cx="952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07</a:t>
            </a:r>
          </a:p>
        </p:txBody>
      </p:sp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258800" y="7099300"/>
            <a:ext cx="812800" cy="254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877800" y="6921500"/>
            <a:ext cx="355600" cy="3556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97000" y="5486400"/>
            <a:ext cx="3771900" cy="889000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15087600" y="56896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조회할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날짜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 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시간을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선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택합니다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363700" y="5626100"/>
            <a:ext cx="100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06</a:t>
            </a:r>
          </a:p>
        </p:txBody>
      </p:sp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208000" y="5930900"/>
            <a:ext cx="812800" cy="254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827000" y="5753100"/>
            <a:ext cx="355600" cy="355600"/>
          </a:xfrm>
          <a:prstGeom prst="rect">
            <a:avLst/>
          </a:prstGeom>
        </p:spPr>
      </p:pic>
      <p:sp>
        <p:nvSpPr>
          <p:cNvPr name="TextBox 60" id="60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서비스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화면</a:t>
            </a:r>
          </a:p>
        </p:txBody>
      </p:sp>
      <p:pic>
        <p:nvPicPr>
          <p:cNvPr name="Picture 61" id="6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3" id="6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4" id="64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66" id="66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8" id="6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9" id="69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71" id="71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72" id="7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4" id="74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76" id="76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77" id="7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8" id="7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9" id="79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81" id="81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82" id="8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grpSp>
        <p:nvGrpSpPr>
          <p:cNvPr name="Group 87" id="8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8" id="88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90" id="90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91" id="9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2" id="9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3" id="9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4" id="9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95" id="95"/>
          <p:cNvSpPr txBox="true"/>
          <p:nvPr/>
        </p:nvSpPr>
        <p:spPr>
          <a:xfrm rot="0">
            <a:off x="4394200" y="9766300"/>
            <a:ext cx="3048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600" b="false" i="false" u="none" strike="noStrike" spc="-100">
                <a:solidFill>
                  <a:srgbClr val="181818"/>
                </a:solidFill>
                <a:latin typeface="Gmarket Sans Bold"/>
              </a:rPr>
              <a:t>02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02300" y="622300"/>
            <a:ext cx="7239000" cy="924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9118600"/>
            <a:ext cx="3771900" cy="889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44700" y="92964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결과를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이미지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파일로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저장할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있습니다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1600" y="9258300"/>
            <a:ext cx="787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9550400"/>
            <a:ext cx="8128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9385300"/>
            <a:ext cx="355600" cy="355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42900" y="6057900"/>
            <a:ext cx="3771900" cy="889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008100" y="62230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선택한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장소의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현재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인구의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연령별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비율을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보여줍니다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22300" y="6197600"/>
            <a:ext cx="952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153900" y="6502400"/>
            <a:ext cx="8128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772900" y="6324600"/>
            <a:ext cx="355600" cy="355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01700" y="914400"/>
            <a:ext cx="3771900" cy="889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528800" y="10795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선택한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장소의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현재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혼잡도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(12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시간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기준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)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를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보여줍니다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68400" y="1054100"/>
            <a:ext cx="100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700000" y="1358900"/>
            <a:ext cx="8128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319000" y="1181100"/>
            <a:ext cx="3556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76900" y="2514600"/>
            <a:ext cx="8051800" cy="5245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2755900"/>
            <a:ext cx="3797300" cy="901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60600" y="29718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선택한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장소의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연관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검색어를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보여줍니다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2400" y="2895600"/>
            <a:ext cx="939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16500" y="3187700"/>
            <a:ext cx="812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0" y="3022600"/>
            <a:ext cx="355600" cy="355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4254500"/>
            <a:ext cx="3771900" cy="88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59000" y="4279900"/>
            <a:ext cx="27686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연관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검색어를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선택할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경우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해당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키워드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네이버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검색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결과로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바로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이동합니다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1600" y="4381500"/>
            <a:ext cx="939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181818"/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53000" y="4673600"/>
            <a:ext cx="8128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91200" y="4521200"/>
            <a:ext cx="355600" cy="355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6210300"/>
            <a:ext cx="3771900" cy="889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209800" y="64135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혼잡도가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덜한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주변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장소를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대신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추천합니다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4300" y="6337300"/>
            <a:ext cx="787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65700" y="6629400"/>
            <a:ext cx="8128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03900" y="6477000"/>
            <a:ext cx="355600" cy="355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68300" y="6794500"/>
            <a:ext cx="3771900" cy="8890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3906500" y="7086600"/>
            <a:ext cx="28956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혼잡도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상세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페이지로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이동합니다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71500" y="6934200"/>
            <a:ext cx="876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05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2115800" y="7239000"/>
            <a:ext cx="8128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734800" y="7061200"/>
            <a:ext cx="355600" cy="3556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82700" y="5664200"/>
            <a:ext cx="3771900" cy="8890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4935200" y="58293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혼잡도가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덜한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일정을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예측하여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추천합니다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249400" y="5803900"/>
            <a:ext cx="952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093700" y="6108700"/>
            <a:ext cx="812800" cy="254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712700" y="5930900"/>
            <a:ext cx="3556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88595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19300" y="8001000"/>
            <a:ext cx="6070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데이터</a:t>
            </a:r>
            <a:r>
              <a:rPr lang="en-US" sz="47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수집</a:t>
            </a:r>
            <a:r>
              <a:rPr lang="en-US" sz="47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및</a:t>
            </a:r>
            <a:r>
              <a:rPr lang="en-US" sz="47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전처리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38100" y="5130800"/>
            <a:ext cx="4533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소개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 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데이터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출처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정보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5339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738100" y="7632700"/>
            <a:ext cx="3556000" cy="193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배치</a:t>
            </a:r>
          </a:p>
          <a:p>
            <a:pPr algn="l" lvl="0">
              <a:lnSpc>
                <a:spcPct val="17347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데이터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수집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전처리</a:t>
            </a:r>
          </a:p>
          <a:p>
            <a:pPr algn="l" lvl="0">
              <a:lnSpc>
                <a:spcPct val="17347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데이터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배치</a:t>
            </a:r>
          </a:p>
          <a:p>
            <a:pPr algn="l" lvl="0">
              <a:lnSpc>
                <a:spcPct val="18094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ERD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 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데이터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아키텍처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137400"/>
            <a:ext cx="3492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0" y="0"/>
            <a:ext cx="152527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42200" y="2413000"/>
            <a:ext cx="711200" cy="571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3340100"/>
            <a:ext cx="2844800" cy="284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13500" y="3378200"/>
            <a:ext cx="2768600" cy="2768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273800" y="64516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Gmarket Sans Bold"/>
              </a:rPr>
              <a:t>조은별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29400" y="7353300"/>
            <a:ext cx="2336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서비스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기획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 </a:t>
            </a:r>
          </a:p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데이터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분석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25200" y="2413000"/>
            <a:ext cx="7112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45700" y="3340100"/>
            <a:ext cx="2844800" cy="284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96500" y="3378200"/>
            <a:ext cx="2768600" cy="2768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020300" y="64516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Jalnan 2"/>
              </a:rPr>
              <a:t>유성민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61600" y="7353300"/>
            <a:ext cx="2336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데이터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분석</a:t>
            </a:r>
          </a:p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머신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러닝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93900" y="2413000"/>
            <a:ext cx="7112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627100" y="3340100"/>
            <a:ext cx="2844800" cy="284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65200" y="3378200"/>
            <a:ext cx="2768600" cy="2768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589000" y="64516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Gmarket Sans Bold"/>
              </a:rPr>
              <a:t>김서윤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1100" y="7353300"/>
            <a:ext cx="2336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데이터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엔지니어링</a:t>
            </a:r>
          </a:p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ML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보조</a:t>
            </a:r>
          </a:p>
        </p:txBody>
      </p:sp>
      <p:sp>
        <p:nvSpPr>
          <p:cNvPr name="TextBox 19" id="19"/>
          <p:cNvSpPr txBox="true"/>
          <p:nvPr/>
        </p:nvSpPr>
        <p:spPr>
          <a:xfrm rot="-720000">
            <a:off x="8775700" y="2806700"/>
            <a:ext cx="965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조장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724900" y="3606800"/>
            <a:ext cx="660400" cy="342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636500" y="6032500"/>
            <a:ext cx="965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조원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Cafe24 Shiningstar"/>
              </a:rPr>
              <a:t>1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6780000">
            <a:off x="12357100" y="5638800"/>
            <a:ext cx="660400" cy="342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6192500" y="3009900"/>
            <a:ext cx="965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조원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Cafe24 Shiningstar"/>
              </a:rPr>
              <a:t>2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3260000">
            <a:off x="15544800" y="3302000"/>
            <a:ext cx="660400" cy="3429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12800" y="4114800"/>
            <a:ext cx="3251200" cy="218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12300" b="true" i="false" u="none" strike="noStrike" spc="-800">
                <a:solidFill>
                  <a:srgbClr val="000000"/>
                </a:solidFill>
                <a:latin typeface="Gmarket Sans Bold"/>
              </a:rPr>
              <a:t>5</a:t>
            </a:r>
            <a:r>
              <a:rPr lang="ko-KR" sz="12300" b="true" i="false" u="none" strike="noStrike" spc="-800">
                <a:solidFill>
                  <a:srgbClr val="000000"/>
                </a:solidFill>
                <a:ea typeface="Gmarket Sans Bold"/>
              </a:rPr>
              <a:t>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7100" y="3606800"/>
            <a:ext cx="2895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031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결국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끝냈다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3900" y="5956300"/>
            <a:ext cx="3302000" cy="10668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104900" y="6121400"/>
            <a:ext cx="25400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400" b="false" i="false" u="none" strike="noStrike" spc="-200">
                <a:solidFill>
                  <a:srgbClr val="000000"/>
                </a:solidFill>
                <a:ea typeface="Gmarket Sans Bold"/>
              </a:rPr>
              <a:t>조원</a:t>
            </a:r>
            <a:r>
              <a:rPr lang="en-US" sz="34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 spc="-200">
                <a:solidFill>
                  <a:srgbClr val="000000"/>
                </a:solidFill>
                <a:ea typeface="Gmarket Sans Bold"/>
              </a:rPr>
              <a:t>소개</a:t>
            </a:r>
            <a:r>
              <a:rPr lang="en-US" sz="3400" b="false" i="false" u="none" strike="noStrike" spc="-200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100" y="3251200"/>
            <a:ext cx="1803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9519"/>
              </a:lnSpc>
            </a:pPr>
            <a:r>
              <a:rPr lang="en-US" sz="1700" b="false" i="false" u="none" strike="noStrike">
                <a:solidFill>
                  <a:srgbClr val="FF5F2C"/>
                </a:solidFill>
                <a:latin typeface="Gmarket Sans Bold"/>
              </a:rPr>
              <a:t>MEMBERS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12800"/>
            <a:ext cx="50292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정보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Medium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Medium"/>
              </a:rPr>
              <a:t>및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출처</a:t>
            </a:r>
          </a:p>
        </p:txBody>
      </p:sp>
      <p:graphicFrame>
        <p:nvGraphicFramePr>
          <p:cNvPr name="Table 36" id="36"/>
          <p:cNvGraphicFramePr>
            <a:graphicFrameLocks noGrp="true"/>
          </p:cNvGraphicFramePr>
          <p:nvPr/>
        </p:nvGraphicFramePr>
        <p:xfrm>
          <a:off x="1231900" y="4216400"/>
          <a:ext cx="16421100" cy="4165600"/>
        </p:xfrm>
        <a:graphic>
          <a:graphicData uri="http://schemas.openxmlformats.org/drawingml/2006/table">
            <a:tbl>
              <a:tblPr/>
              <a:tblGrid>
                <a:gridCol w="1866900"/>
                <a:gridCol w="5575300"/>
                <a:gridCol w="2565400"/>
                <a:gridCol w="5626100"/>
              </a:tblGrid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출처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세부</a:t>
                      </a:r>
                      <a:r>
                        <a:rPr lang="en-US" sz="2000" b="tru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건수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출처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</a:tr>
              <a:tr h="158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서울시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실시간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인구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데이터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  OPEN API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사용</a:t>
                      </a:r>
                      <a:endParaRPr lang="en-US" sz="1100"/>
                    </a:p>
                    <a:p>
                      <a:pPr algn="l" lvl="0">
                        <a:lnSpc>
                          <a:spcPct val="1244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 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실시간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인구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실시간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도시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</a:t>
                      </a:r>
                    </a:p>
                    <a:p>
                      <a:pPr algn="l" lvl="0">
                        <a:lnSpc>
                          <a:spcPct val="1244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 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: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매일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5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단위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100,000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서울시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열린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광장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 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( https://data.seoul.go.kr/dataList/OA-21778/A/1/datasetView.do )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52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Naver Blog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 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장소별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블로그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검색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결과에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따른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URL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</a:t>
                      </a:r>
                      <a:endParaRPr lang="en-US" sz="1100"/>
                    </a:p>
                    <a:p>
                      <a:pPr algn="l" lvl="0">
                        <a:lnSpc>
                          <a:spcPct val="1244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URL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에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방문하여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hash tag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</a:t>
                      </a:r>
                    </a:p>
                    <a:p>
                      <a:pPr algn="l" lvl="0">
                        <a:lnSpc>
                          <a:spcPct val="1244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 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: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수집일로부터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7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일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130,000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네이버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블로그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검색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(https://section.blog.naver.com)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37" id="37"/>
          <p:cNvSpPr txBox="true"/>
          <p:nvPr/>
        </p:nvSpPr>
        <p:spPr>
          <a:xfrm rot="0">
            <a:off x="1282700" y="2603500"/>
            <a:ext cx="5930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대상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서울시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장소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115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개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1244600"/>
            <a:ext cx="6032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수집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(1)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3962400"/>
            <a:ext cx="8788400" cy="38735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358900" y="2171700"/>
            <a:ext cx="7302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: Restful API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79100" y="2590800"/>
            <a:ext cx="7035800" cy="577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REST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Representational State Transfer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약자로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소프트웨어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프로그램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아키텍처의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형식으로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클라이언트랑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서버간에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주고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받는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방식</a:t>
            </a:r>
          </a:p>
          <a:p>
            <a:pPr algn="just" lvl="1">
              <a:lnSpc>
                <a:spcPct val="116199"/>
              </a:lnSpc>
            </a:pPr>
          </a:p>
          <a:p>
            <a:pPr algn="just" lvl="0">
              <a:lnSpc>
                <a:spcPct val="116199"/>
              </a:lnSpc>
            </a:pPr>
          </a:p>
          <a:p>
            <a:pPr algn="just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REST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algn="just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자원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(RESOURCE) - URI</a:t>
            </a:r>
          </a:p>
          <a:p>
            <a:pPr algn="just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행위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(Verb) - HTTP METHOD</a:t>
            </a:r>
          </a:p>
          <a:p>
            <a:pPr algn="just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표현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(Representations)</a:t>
            </a:r>
          </a:p>
          <a:p>
            <a:pPr algn="just" lvl="0">
              <a:lnSpc>
                <a:spcPct val="116199"/>
              </a:lnSpc>
            </a:pPr>
          </a:p>
          <a:p>
            <a:pPr algn="just" lvl="0">
              <a:lnSpc>
                <a:spcPct val="116199"/>
              </a:lnSpc>
            </a:pPr>
          </a:p>
          <a:p>
            <a:pPr algn="just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REST API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규칙</a:t>
            </a:r>
          </a:p>
          <a:p>
            <a:pPr algn="just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    1. URI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정보의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자원을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표현해야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    2.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자원에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행위는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HTTP Method(GET, POST,</a:t>
            </a:r>
          </a:p>
          <a:p>
            <a:pPr algn="just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        PUT, DELETE)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표현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1244600"/>
            <a:ext cx="6032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수집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(1)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2857500"/>
            <a:ext cx="6858000" cy="70739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358900" y="2171700"/>
            <a:ext cx="7302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: Restful API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58900" y="4546600"/>
            <a:ext cx="660400" cy="18288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8318500" y="6070600"/>
            <a:ext cx="9740900" cy="3721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AREA_NM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핫스팟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장소명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 AREA_CD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핫스팟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코드명</a:t>
            </a: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LIVE_PPLTN_STTS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인구현황</a:t>
            </a: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AREA_CONGEST_LVL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장소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혼잡도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지표</a:t>
            </a: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AREA_CONGEST_MSG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장소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혼잡도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지표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메세지</a:t>
            </a: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AREA_PPLTN_MIN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지표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최소값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 AREA_PPLTN_MAX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지표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최대값</a:t>
            </a: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MALE_PPLTN_RATE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남성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비율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남성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), FEMALE_PPLTN_RATE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여성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비율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여성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PPLTN_RATE_00~10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비율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 ... PPLTN_RATE_7070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비율</a:t>
            </a: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PPLTN_TIME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업데이트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
</a:t>
            </a: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FCST_PPLTN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오브젝트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 FCST_TIME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예측시점</a:t>
            </a: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FCST_CONGEST_LVL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장소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혼잡도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지표</a:t>
            </a: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FCST_PPLTN_MIN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지표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최소값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 FCST_PPLTN_MAX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지표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최대값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318500" y="3238500"/>
            <a:ext cx="10045700" cy="135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import requests</a:t>
            </a:r>
          </a:p>
          <a:p>
            <a:pPr algn="just" lvl="0">
              <a:lnSpc>
                <a:spcPct val="116199"/>
              </a:lnSpc>
            </a:pP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url = 'http://openapi.seoul.go.kr:8088/(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인증키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)/json/citydata_ppltn/1/5/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광화문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덕수궁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'</a:t>
            </a:r>
          </a:p>
          <a:p>
            <a:pPr algn="just" lvl="0">
              <a:lnSpc>
                <a:spcPct val="116199"/>
              </a:lnSpc>
            </a:pP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response = requests.get(url) # GET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방식</a:t>
            </a:r>
          </a:p>
          <a:p>
            <a:pPr algn="just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print(response.content)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3683000"/>
            <a:ext cx="381000" cy="546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8400" y="5461000"/>
            <a:ext cx="584200" cy="5842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816100" y="36195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문제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상황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25600" y="4445000"/>
            <a:ext cx="767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Naver blog url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2.5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Hash tag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소요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16100" y="54229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원인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추론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74800" y="6299200"/>
            <a:ext cx="15913100" cy="179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536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Selenium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자바스크립트가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로드된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있기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부분에서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비용이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발생할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수밖에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</a:p>
          <a:p>
            <a:pPr algn="l" lvl="0" indent="-342900" marL="342900">
              <a:lnSpc>
                <a:spcPct val="11536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내게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Rendering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결과가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페이지의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HTML_Source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였기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Rendering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끝날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기다릴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없음</a:t>
            </a:r>
          </a:p>
          <a:p>
            <a:pPr algn="l" lvl="0" indent="-342900" marL="342900">
              <a:lnSpc>
                <a:spcPct val="11536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페이지당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Rendering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완료될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대략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400ms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대략적인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계산하면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300(pages) * 115(keyword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) * 400ms = 13,800,000 ms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소요</a:t>
            </a:r>
          </a:p>
          <a:p>
            <a:pPr algn="l" lvl="0" indent="-342900" marL="342900">
              <a:lnSpc>
                <a:spcPct val="11536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Crawling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페이지에만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소요되는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230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소요되는데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여기에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작업까지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동기처리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되니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소요되는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급격하게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높아지게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됨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2700" y="1244600"/>
            <a:ext cx="63627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수집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(2)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5200" y="2171700"/>
            <a:ext cx="12039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: Naver blog data crawling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selenuium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Ajax requests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변경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1244600"/>
            <a:ext cx="6540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수집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(2)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5200" y="2171700"/>
            <a:ext cx="12039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: Naver blog data crawling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selenuium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Ajax requests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변경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50400" y="4013200"/>
            <a:ext cx="8191500" cy="3695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365500"/>
            <a:ext cx="8153400" cy="42164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358900" y="7569200"/>
            <a:ext cx="7670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개발자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도구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&gt; Network]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탭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&gt;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서버의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response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목록들을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&gt; preview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&gt; Request URL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확인하고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접근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98600" y="2679700"/>
            <a:ext cx="13741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Request URL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맞게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쿼리문을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보내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받아온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json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parsing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하도록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코드를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수정하여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37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단축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18800" y="2679700"/>
            <a:ext cx="6934200" cy="64008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3000" y="4508500"/>
            <a:ext cx="9652000" cy="222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자바스크립트를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이용하여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비동기적으로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서버와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브라우저가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교환하는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통신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방식</a:t>
            </a:r>
          </a:p>
          <a:p>
            <a:pPr algn="l" lvl="0">
              <a:lnSpc>
                <a:spcPct val="116199"/>
              </a:lnSpc>
            </a:pP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브라우저는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Ajax request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동적인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부분을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요청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     →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서버는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json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reload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하는데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필요한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정보들을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반환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2700" y="1244600"/>
            <a:ext cx="63627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수집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(2)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5200" y="2171700"/>
            <a:ext cx="80010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Ajax(Asynchronous javascript and XML)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10600" y="3162300"/>
            <a:ext cx="8788400" cy="57912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2700" y="12446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적재</a:t>
            </a:r>
          </a:p>
        </p:txBody>
      </p: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8" id="38"/>
          <p:cNvSpPr txBox="true"/>
          <p:nvPr/>
        </p:nvSpPr>
        <p:spPr>
          <a:xfrm rot="0">
            <a:off x="1524000" y="3975100"/>
            <a:ext cx="5384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Bold"/>
              </a:rPr>
              <a:t>JSON (JavaScript Object Notation)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36700" y="5092700"/>
            <a:ext cx="6007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인간이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읽고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쓰기에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편리하며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기계가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파싱하고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생성하기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쉬운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교환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형식</a:t>
            </a: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1" id="41"/>
          <p:cNvSpPr txBox="true"/>
          <p:nvPr/>
        </p:nvSpPr>
        <p:spPr>
          <a:xfrm rot="0">
            <a:off x="1524000" y="6350000"/>
            <a:ext cx="5384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Bold"/>
              </a:rPr>
              <a:t>Parquet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36700" y="6870700"/>
            <a:ext cx="6007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대규모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스토리지에서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압축된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바이너리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형식의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(column-oriented)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스토리지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대규모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셋을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처리하고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분석하는데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효율적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58900" y="2171700"/>
            <a:ext cx="91948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서울시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공공데이터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json → parquet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파일로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저장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12446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적재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3683000"/>
            <a:ext cx="381000" cy="546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8400" y="5702300"/>
            <a:ext cx="584200" cy="584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21900" y="3911600"/>
            <a:ext cx="7645400" cy="1600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21900" y="6667500"/>
            <a:ext cx="7645400" cy="15875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816100" y="36195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문제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상황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47800" y="4381500"/>
            <a:ext cx="8013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공공데이터는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json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제공되는데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그대로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json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</a:p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로드가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지연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전처리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처리속도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저하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과도한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저장공간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차지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됨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16100" y="5689600"/>
            <a:ext cx="5549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해결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과정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결과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47800" y="6692900"/>
            <a:ext cx="80137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open API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응답으로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받은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json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파일에서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프로젝트에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column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추출하여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parquet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algn="just" lvl="0">
              <a:lnSpc>
                <a:spcPct val="115369"/>
              </a:lnSpc>
            </a:pPr>
          </a:p>
          <a:p>
            <a:pPr algn="just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용량을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110 MB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2.8 MB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읽어오는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20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초에서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0.5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초로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줄여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리소스를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효율적으로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8900" y="2171700"/>
            <a:ext cx="7302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: json → parquet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파일로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저장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graphicFrame>
        <p:nvGraphicFramePr>
          <p:cNvPr name="Table 35" id="35"/>
          <p:cNvGraphicFramePr>
            <a:graphicFrameLocks noGrp="true"/>
          </p:cNvGraphicFramePr>
          <p:nvPr/>
        </p:nvGraphicFramePr>
        <p:xfrm>
          <a:off x="1460500" y="5461000"/>
          <a:ext cx="15976600" cy="3365500"/>
        </p:xfrm>
        <a:graphic>
          <a:graphicData uri="http://schemas.openxmlformats.org/drawingml/2006/table">
            <a:tbl>
              <a:tblPr/>
              <a:tblGrid>
                <a:gridCol w="7607300"/>
                <a:gridCol w="7607300"/>
              </a:tblGrid>
              <a:tr h="800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장점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단점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 (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관리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)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사양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개수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등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관리에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필요한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고민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불필요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 (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속도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)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함수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호출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Cold Start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문제로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초기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지연시간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발생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 (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관리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)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상태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모니터링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Scaling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불필요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(Auto Scaling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지원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 (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성능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)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러닝타임이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최대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15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분이므로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이를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넘어가는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Task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수행불가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 (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비용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)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밀리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초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단위로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함수를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사용한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만큼만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과금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 (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이주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) Lambda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구축한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Azure, GCP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같은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타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Cloud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  </a:t>
                      </a:r>
                      <a:endParaRPr lang="en-US" sz="1100"/>
                    </a:p>
                    <a:p>
                      <a:pPr algn="just" lvl="0">
                        <a:lnSpc>
                          <a:spcPct val="1244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           migration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하기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어려움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18900" y="7150100"/>
            <a:ext cx="1409700" cy="7874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600200" y="7239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배치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62100" y="1638300"/>
            <a:ext cx="4660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: AWS Lambda 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214100" y="2895600"/>
            <a:ext cx="1638300" cy="1143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30300" y="2463800"/>
            <a:ext cx="1117600" cy="1117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05200" y="2946400"/>
            <a:ext cx="1181100" cy="11049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893800" y="3581400"/>
            <a:ext cx="1092200" cy="1054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98400" y="3238500"/>
            <a:ext cx="3771900" cy="68580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11493500" y="3949700"/>
            <a:ext cx="1092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Pretendard Regular"/>
              </a:rPr>
              <a:t>Internet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370300" y="4051300"/>
            <a:ext cx="914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Pretendard Regular"/>
              </a:rPr>
              <a:t>Lambda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85900" y="2679700"/>
            <a:ext cx="9652000" cy="222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이벤트가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발생했을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(=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함수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실행하고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컴퓨터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리소스를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관리하는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Serverless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컴퓨팅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24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서버가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돌아가는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AWS EC2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달리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, AWS Lambda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함수를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호출했을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때만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코드가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실행됨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6" id="36"/>
          <p:cNvSpPr txBox="true"/>
          <p:nvPr/>
        </p:nvSpPr>
        <p:spPr>
          <a:xfrm rot="0">
            <a:off x="1308100" y="7480300"/>
            <a:ext cx="15862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머신에서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코어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별도의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프로세스로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동일한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머신에서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병렬로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4600" y="6604000"/>
            <a:ext cx="46101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LocalExecutor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2700" y="7899400"/>
            <a:ext cx="94869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구성이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쉽고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간단하여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셋팅이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쉬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속도가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편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처리에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의존성이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적어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단순한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</a:p>
          <a:p>
            <a:pPr algn="l" lvl="0">
              <a:lnSpc>
                <a:spcPct val="116199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600200" y="7239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배치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62100" y="1638300"/>
            <a:ext cx="52070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반복작업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자동화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- Airflow </a:t>
            </a:r>
          </a:p>
        </p:txBody>
      </p:sp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2" id="42"/>
          <p:cNvSpPr txBox="true"/>
          <p:nvPr/>
        </p:nvSpPr>
        <p:spPr>
          <a:xfrm rot="0">
            <a:off x="1320800" y="3454400"/>
            <a:ext cx="15862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"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프로그래밍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방식으로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워크플로우를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예약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모니터링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"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오픈소스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플랫폼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57300" y="2590800"/>
            <a:ext cx="46101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4700" b="false" i="false" u="none" strike="noStrike">
                <a:solidFill>
                  <a:srgbClr val="000000"/>
                </a:solidFill>
                <a:latin typeface="Pretendard Bold"/>
              </a:rPr>
              <a:t>Airflow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82700" y="3911600"/>
            <a:ext cx="94869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Dinamic Data Pipeline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   Python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대부분의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작업들을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Airflow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파이프라인에서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처리가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Scalability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뛰어난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확장성으로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만큼의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Task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들을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병렬적으로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실행이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Useful User Interface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
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인터페이스를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파이프라인을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모니터링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관리하기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편리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14100" y="4178300"/>
            <a:ext cx="6172200" cy="31750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0" y="7162800"/>
            <a:ext cx="23749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367000" y="86614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662400" y="86614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673100" y="8661400"/>
            <a:ext cx="1638300" cy="163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13300" y="5334000"/>
            <a:ext cx="64008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01900" y="4140200"/>
            <a:ext cx="1930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FF5F2C"/>
                </a:solidFill>
                <a:latin typeface="Pretendard ExtraBold"/>
              </a:rPr>
              <a:t>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3400" y="4267200"/>
            <a:ext cx="3924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000" b="false" i="false" u="none" strike="noStrike" spc="300">
                <a:solidFill>
                  <a:srgbClr val="000000"/>
                </a:solidFill>
                <a:latin typeface="Poppins ExtraBold"/>
              </a:rPr>
              <a:t>INDEX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50300" y="21209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8300" y="2108200"/>
            <a:ext cx="6705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1000" y="2578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프로젝트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개요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기획의도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목적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방향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기대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효과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0300" y="32639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28300" y="3251200"/>
            <a:ext cx="6705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서비스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41000" y="3721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화면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정의서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서비스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플로우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서비스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아키텍처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 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/ How to Use 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50300" y="55499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28300" y="5537200"/>
            <a:ext cx="6705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Bold"/>
              </a:rPr>
              <a:t>모델링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41000" y="6007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시계열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예측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모델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소개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모델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학습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개선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과정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50300" y="66929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28300" y="6680200"/>
            <a:ext cx="6705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Bold"/>
              </a:rPr>
              <a:t>회고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41000" y="7150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트러블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슈팅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 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회고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향후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계획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50300" y="78359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28300" y="7810500"/>
            <a:ext cx="670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Bold"/>
              </a:rPr>
              <a:t>시연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Bold"/>
              </a:rPr>
              <a:t>질의응답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41000" y="8293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서비스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시연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QnA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50300" y="4406900"/>
            <a:ext cx="1651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28300" y="4394200"/>
            <a:ext cx="6705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데이터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수집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전처리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41000" y="4864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Data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출저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정보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 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데이터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수집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전처리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 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/ ERD / Ddat Architecture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00200" y="7239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배치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28800" y="3797300"/>
            <a:ext cx="381000" cy="5461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2324100" y="37211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문제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상황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03400" y="4572000"/>
            <a:ext cx="767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OPEN API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이용하여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수집시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일부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누락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9100" y="5448300"/>
            <a:ext cx="584200" cy="584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06500" y="3721100"/>
            <a:ext cx="2844800" cy="28448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2336800" y="54102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원인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추론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63700" y="6184900"/>
            <a:ext cx="11074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점검시간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회당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호출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횟수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제한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메모리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일시적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호출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제한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등으로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일부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응답이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누락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62100" y="1638300"/>
            <a:ext cx="11696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Exception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트래킹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- slack notification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0" y="6223000"/>
            <a:ext cx="6121400" cy="161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734800" y="4572000"/>
            <a:ext cx="4191000" cy="1612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55800" y="3111500"/>
            <a:ext cx="7188200" cy="566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1600000">
            <a:off x="9779000" y="59944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00200" y="7239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배치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930400" y="2552700"/>
            <a:ext cx="5092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Lamda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lambda_function.py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22400" y="1638300"/>
            <a:ext cx="1024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Exception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트래킹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- slack notification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전처리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02100" y="3416300"/>
            <a:ext cx="2349500" cy="15748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4406900" y="3898900"/>
            <a:ext cx="1993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Pretendard Medium"/>
              </a:rPr>
              <a:t>Realtime Data</a:t>
            </a:r>
          </a:p>
          <a:p>
            <a:pPr algn="l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Noto Sans CJK KR Regular"/>
              </a:rPr>
              <a:t>Congest Data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04100" y="3111500"/>
            <a:ext cx="2171700" cy="2171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04100" y="3111500"/>
            <a:ext cx="2184400" cy="21844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8013700" y="3657600"/>
            <a:ext cx="95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FF5B00"/>
                </a:solidFill>
                <a:latin typeface="Pretendard Medium"/>
              </a:rPr>
              <a:t>01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835900" y="4038600"/>
            <a:ext cx="1358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FF5B00"/>
                </a:solidFill>
                <a:latin typeface="Pretendard Medium"/>
              </a:rPr>
              <a:t>Cloumns</a:t>
            </a:r>
          </a:p>
          <a:p>
            <a:pPr algn="ctr" lvl="0">
              <a:lnSpc>
                <a:spcPct val="106240"/>
              </a:lnSpc>
            </a:pPr>
            <a:r>
              <a:rPr lang="ko-KR" sz="1600" b="false" i="false" u="none" strike="noStrike">
                <a:solidFill>
                  <a:srgbClr val="FF5B00"/>
                </a:solidFill>
                <a:ea typeface="Pretendard Medium"/>
              </a:rPr>
              <a:t>추출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89500" y="2705100"/>
            <a:ext cx="9499600" cy="27940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6540500" y="2146300"/>
            <a:ext cx="6096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FF5B00"/>
                </a:solidFill>
                <a:latin typeface="Pretendard Medium"/>
              </a:rPr>
              <a:t>Data Preprocessing via Pandas &amp; Pyarrow</a:t>
            </a:r>
          </a:p>
        </p:txBody>
      </p:sp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44100" y="3098800"/>
            <a:ext cx="2171700" cy="21717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44100" y="3098800"/>
            <a:ext cx="2184400" cy="2184400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10553700" y="3632200"/>
            <a:ext cx="95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FF5B00"/>
                </a:solidFill>
                <a:latin typeface="Pretendard Medium"/>
              </a:rPr>
              <a:t>02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375900" y="4025900"/>
            <a:ext cx="1358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FF5B00"/>
                </a:solidFill>
                <a:latin typeface="Pretendard Medium"/>
              </a:rPr>
              <a:t>Datetime </a:t>
            </a:r>
          </a:p>
          <a:p>
            <a:pPr algn="ctr" lvl="0">
              <a:lnSpc>
                <a:spcPct val="106240"/>
              </a:lnSpc>
            </a:pPr>
            <a:r>
              <a:rPr lang="ko-KR" sz="1600" b="false" i="false" u="none" strike="noStrike">
                <a:solidFill>
                  <a:srgbClr val="FF5B00"/>
                </a:solidFill>
                <a:ea typeface="Pretendard Medium"/>
              </a:rPr>
              <a:t>형식</a:t>
            </a:r>
            <a:r>
              <a:rPr lang="en-US" sz="1600" b="false" i="false" u="none" strike="noStrike">
                <a:solidFill>
                  <a:srgbClr val="FF5B00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FF5B00"/>
                </a:solidFill>
                <a:ea typeface="Pretendard Medium"/>
              </a:rPr>
              <a:t>변환</a:t>
            </a:r>
          </a:p>
        </p:txBody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98400" y="3111500"/>
            <a:ext cx="2171700" cy="21717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98400" y="3111500"/>
            <a:ext cx="2184400" cy="21844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13208000" y="3657600"/>
            <a:ext cx="95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FF5B00"/>
                </a:solidFill>
                <a:latin typeface="Pretendard Medium"/>
              </a:rPr>
              <a:t>03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992100" y="3987800"/>
            <a:ext cx="1358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FF5B00"/>
                </a:solidFill>
                <a:latin typeface="Pretendard Medium"/>
              </a:rPr>
              <a:t>Median</a:t>
            </a:r>
          </a:p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FF5B00"/>
                </a:solidFill>
                <a:latin typeface="Pretendard Medium"/>
              </a:rPr>
              <a:t>(</a:t>
            </a:r>
            <a:r>
              <a:rPr lang="ko-KR" sz="1600" b="false" i="false" u="none" strike="noStrike">
                <a:solidFill>
                  <a:srgbClr val="FF5B00"/>
                </a:solidFill>
                <a:ea typeface="Pretendard Medium"/>
              </a:rPr>
              <a:t>중간값</a:t>
            </a:r>
            <a:r>
              <a:rPr lang="en-US" sz="1600" b="false" i="false" u="none" strike="noStrike">
                <a:solidFill>
                  <a:srgbClr val="FF5B00"/>
                </a:solidFill>
                <a:latin typeface="Pretendard Medium"/>
              </a:rPr>
              <a:t>)</a:t>
            </a:r>
          </a:p>
          <a:p>
            <a:pPr algn="ctr" lvl="0">
              <a:lnSpc>
                <a:spcPct val="106240"/>
              </a:lnSpc>
            </a:pPr>
            <a:r>
              <a:rPr lang="ko-KR" sz="1600" b="false" i="false" u="none" strike="noStrike">
                <a:solidFill>
                  <a:srgbClr val="FF5B00"/>
                </a:solidFill>
                <a:ea typeface="Pretendard Medium"/>
              </a:rPr>
              <a:t>추가</a:t>
            </a:r>
          </a:p>
        </p:txBody>
      </p:sp>
      <p:pic>
        <p:nvPicPr>
          <p:cNvPr name="Picture 56" id="5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102100" y="6273800"/>
            <a:ext cx="2349500" cy="1574800"/>
          </a:xfrm>
          <a:prstGeom prst="rect">
            <a:avLst/>
          </a:prstGeom>
        </p:spPr>
      </p:pic>
      <p:sp>
        <p:nvSpPr>
          <p:cNvPr name="TextBox 57" id="57"/>
          <p:cNvSpPr txBox="true"/>
          <p:nvPr/>
        </p:nvSpPr>
        <p:spPr>
          <a:xfrm rot="0">
            <a:off x="4318000" y="6896100"/>
            <a:ext cx="20066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Pretendard Medium"/>
              </a:rPr>
              <a:t>Naver Hashtag Data</a:t>
            </a:r>
          </a:p>
        </p:txBody>
      </p:sp>
      <p:pic>
        <p:nvPicPr>
          <p:cNvPr name="Picture 58" id="5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404100" y="5969000"/>
            <a:ext cx="2171700" cy="21717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04100" y="5969000"/>
            <a:ext cx="2184400" cy="2184400"/>
          </a:xfrm>
          <a:prstGeom prst="rect">
            <a:avLst/>
          </a:prstGeom>
        </p:spPr>
      </p:pic>
      <p:sp>
        <p:nvSpPr>
          <p:cNvPr name="TextBox 60" id="60"/>
          <p:cNvSpPr txBox="true"/>
          <p:nvPr/>
        </p:nvSpPr>
        <p:spPr>
          <a:xfrm rot="0">
            <a:off x="8013700" y="6502400"/>
            <a:ext cx="95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01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734300" y="6896100"/>
            <a:ext cx="1574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제외</a:t>
            </a: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리스트에</a:t>
            </a: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 </a:t>
            </a:r>
          </a:p>
          <a:p>
            <a:pPr algn="ctr" lvl="0">
              <a:lnSpc>
                <a:spcPct val="106240"/>
              </a:lnSpc>
            </a:pP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포함된</a:t>
            </a: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태그</a:t>
            </a: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제외</a:t>
            </a:r>
          </a:p>
        </p:txBody>
      </p:sp>
      <p:pic>
        <p:nvPicPr>
          <p:cNvPr name="Picture 62" id="6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944100" y="5943600"/>
            <a:ext cx="2171700" cy="21717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44100" y="5943600"/>
            <a:ext cx="2184400" cy="2184400"/>
          </a:xfrm>
          <a:prstGeom prst="rect">
            <a:avLst/>
          </a:prstGeom>
        </p:spPr>
      </p:pic>
      <p:sp>
        <p:nvSpPr>
          <p:cNvPr name="TextBox 64" id="64"/>
          <p:cNvSpPr txBox="true"/>
          <p:nvPr/>
        </p:nvSpPr>
        <p:spPr>
          <a:xfrm rot="0">
            <a:off x="10553700" y="6489700"/>
            <a:ext cx="95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02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375900" y="6870700"/>
            <a:ext cx="1358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hashtag</a:t>
            </a: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내</a:t>
            </a:r>
          </a:p>
          <a:p>
            <a:pPr algn="ctr" lvl="0">
              <a:lnSpc>
                <a:spcPct val="106240"/>
              </a:lnSpc>
            </a:pP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장소명</a:t>
            </a: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제거</a:t>
            </a:r>
          </a:p>
        </p:txBody>
      </p:sp>
      <p:pic>
        <p:nvPicPr>
          <p:cNvPr name="Picture 66" id="6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611100" y="5969000"/>
            <a:ext cx="2171700" cy="21717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611100" y="5969000"/>
            <a:ext cx="2184400" cy="2184400"/>
          </a:xfrm>
          <a:prstGeom prst="rect">
            <a:avLst/>
          </a:prstGeom>
        </p:spPr>
      </p:pic>
      <p:sp>
        <p:nvSpPr>
          <p:cNvPr name="TextBox 68" id="68"/>
          <p:cNvSpPr txBox="true"/>
          <p:nvPr/>
        </p:nvSpPr>
        <p:spPr>
          <a:xfrm rot="0">
            <a:off x="13220700" y="6502400"/>
            <a:ext cx="95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03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788900" y="6870700"/>
            <a:ext cx="1778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정규표현식</a:t>
            </a: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사용</a:t>
            </a:r>
          </a:p>
          <a:p>
            <a:pPr algn="ctr" lvl="0">
              <a:lnSpc>
                <a:spcPct val="106240"/>
              </a:lnSpc>
            </a:pP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: </a:t>
            </a: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특수기호</a:t>
            </a: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, </a:t>
            </a: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이모티콘</a:t>
            </a: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둥</a:t>
            </a:r>
            <a:r>
              <a:rPr lang="en-US" sz="1600" b="false" i="false" u="none" strike="noStrike">
                <a:solidFill>
                  <a:srgbClr val="A49485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A49485"/>
                </a:solidFill>
                <a:ea typeface="Pretendard Medium"/>
              </a:rPr>
              <a:t>제거</a:t>
            </a:r>
          </a:p>
        </p:txBody>
      </p:sp>
      <p:pic>
        <p:nvPicPr>
          <p:cNvPr name="Picture 70" id="7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5029200" y="8140700"/>
            <a:ext cx="9486900" cy="279400"/>
          </a:xfrm>
          <a:prstGeom prst="rect">
            <a:avLst/>
          </a:prstGeom>
        </p:spPr>
      </p:pic>
      <p:sp>
        <p:nvSpPr>
          <p:cNvPr name="TextBox 71" id="71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전처리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8900" y="2171700"/>
            <a:ext cx="7302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: st.cache_resource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데코레이터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3492500"/>
            <a:ext cx="381000" cy="546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8400" y="5702300"/>
            <a:ext cx="584200" cy="584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44100" y="3302000"/>
            <a:ext cx="7797800" cy="50292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816100" y="34290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문제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상황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47800" y="4165600"/>
            <a:ext cx="8013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streamlit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라이브러리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특성상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상호작용이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발생할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때마다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스크립트가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처음부터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실행됩니다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그래서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화면접속하고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선택값을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입력할때마다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open api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로딩하고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로딩하기에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비효율성을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816100" y="5689600"/>
            <a:ext cx="5549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해결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과정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결과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47800" y="6515100"/>
            <a:ext cx="8013700" cy="212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streamlit cache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라이브러리를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데이터베이스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머신러닝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모델과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글로벌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리소스를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반환하는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함수를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캐시하는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데코레이터</a:t>
            </a:r>
          </a:p>
          <a:p>
            <a:pPr algn="just" lvl="0">
              <a:lnSpc>
                <a:spcPct val="115369"/>
              </a:lnSpc>
            </a:pPr>
          </a:p>
          <a:p>
            <a:pPr algn="just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요청되면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시스템은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캐시를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확인합니다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발견되면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즉시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반환하여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기존의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느린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계층에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접근할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없이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서비스의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성능과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경험을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82700" y="12446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화면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구현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0500" y="482600"/>
            <a:ext cx="16078200" cy="8737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49600" y="495300"/>
            <a:ext cx="13017500" cy="87503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ERD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90119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19300" y="8001000"/>
            <a:ext cx="6070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모델링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38100" y="4876800"/>
            <a:ext cx="45339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소개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시계열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예측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모델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소개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모델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선택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과정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5339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763500" y="7899400"/>
            <a:ext cx="21590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학습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결과</a:t>
            </a:r>
          </a:p>
          <a:p>
            <a:pPr algn="l" lvl="0">
              <a:lnSpc>
                <a:spcPct val="17347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모델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학습</a:t>
            </a:r>
          </a:p>
          <a:p>
            <a:pPr algn="l" lvl="0">
              <a:lnSpc>
                <a:spcPct val="17347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개선과정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결과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137400"/>
            <a:ext cx="3492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5727700"/>
            <a:ext cx="125095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0" y="5676900"/>
            <a:ext cx="152400" cy="15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5676900"/>
            <a:ext cx="152400" cy="15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42500" y="5575300"/>
            <a:ext cx="2032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37200" y="5549900"/>
            <a:ext cx="203200" cy="355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99700" y="3225800"/>
            <a:ext cx="3162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9C00"/>
                </a:solidFill>
                <a:latin typeface="Gmarket Sans Bold"/>
              </a:rPr>
              <a:t>EDA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99700" y="3771900"/>
            <a:ext cx="3098800" cy="5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502900" y="3987800"/>
            <a:ext cx="26035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요약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변수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상관관계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확인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58800" y="4127500"/>
            <a:ext cx="152400" cy="152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528300" y="4889500"/>
            <a:ext cx="2603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시각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화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시계열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분석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58800" y="4991100"/>
            <a:ext cx="152400" cy="152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740400" y="3187700"/>
            <a:ext cx="3162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9C00"/>
                </a:solidFill>
                <a:ea typeface="Gmarket Sans Bold"/>
              </a:rPr>
              <a:t>데이터</a:t>
            </a:r>
            <a:r>
              <a:rPr lang="en-US" sz="2500" b="false" i="false" u="none" strike="noStrike">
                <a:solidFill>
                  <a:srgbClr val="FF9C00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FF9C00"/>
                </a:solidFill>
                <a:ea typeface="Gmarket Sans Bold"/>
              </a:rPr>
              <a:t>전처</a:t>
            </a:r>
            <a:r>
              <a:rPr lang="ko-KR" sz="2500" b="false" i="false" u="none" strike="noStrike">
                <a:solidFill>
                  <a:srgbClr val="FF9C00"/>
                </a:solidFill>
                <a:ea typeface="Noto Sans CJK KR Bold"/>
              </a:rPr>
              <a:t>리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40400" y="3771900"/>
            <a:ext cx="3098800" cy="50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943600" y="3987800"/>
            <a:ext cx="26035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정제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변환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,</a:t>
            </a:r>
          </a:p>
          <a:p>
            <a:pPr algn="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통합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99500" y="4127500"/>
            <a:ext cx="152400" cy="152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47800" y="3225800"/>
            <a:ext cx="3340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9C00"/>
                </a:solidFill>
                <a:ea typeface="Gmarket Sans Bold"/>
              </a:rPr>
              <a:t>데이터</a:t>
            </a:r>
            <a:r>
              <a:rPr lang="en-US" sz="2500" b="false" i="false" u="none" strike="noStrike">
                <a:solidFill>
                  <a:srgbClr val="FF9C00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FF9C00"/>
                </a:solidFill>
                <a:ea typeface="Gmarket Sans Bold"/>
              </a:rPr>
              <a:t>수집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47800" y="3784600"/>
            <a:ext cx="3276600" cy="63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752600" y="3987800"/>
            <a:ext cx="2603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서울시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공공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72000" y="4178300"/>
            <a:ext cx="139700" cy="139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562100" y="4749800"/>
            <a:ext cx="2717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네이버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블로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그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hash tag 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84700" y="4914900"/>
            <a:ext cx="139700" cy="139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414000" y="7454900"/>
            <a:ext cx="3162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9C00"/>
                </a:solidFill>
                <a:ea typeface="Gmarket Sans Bold"/>
              </a:rPr>
              <a:t>모델</a:t>
            </a:r>
            <a:r>
              <a:rPr lang="en-US" sz="2500" b="false" i="false" u="none" strike="noStrike">
                <a:solidFill>
                  <a:srgbClr val="FF9C00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FF9C00"/>
                </a:solidFill>
                <a:ea typeface="Gmarket Sans Bold"/>
              </a:rPr>
              <a:t>최적화</a:t>
            </a:r>
            <a:r>
              <a:rPr lang="en-US" sz="2500" b="false" i="false" u="none" strike="noStrike">
                <a:solidFill>
                  <a:srgbClr val="FF9C00"/>
                </a:solidFill>
                <a:latin typeface="Noto Sans CJK KR Bold"/>
              </a:rPr>
              <a:t> </a:t>
            </a:r>
            <a:r>
              <a:rPr lang="ko-KR" sz="2500" b="false" i="false" u="none" strike="noStrike">
                <a:solidFill>
                  <a:srgbClr val="FF9C00"/>
                </a:solidFill>
                <a:ea typeface="Noto Sans CJK KR Bold"/>
              </a:rPr>
              <a:t>및</a:t>
            </a:r>
            <a:r>
              <a:rPr lang="en-US" sz="2500" b="false" i="false" u="none" strike="noStrike">
                <a:solidFill>
                  <a:srgbClr val="FF9C00"/>
                </a:solidFill>
                <a:latin typeface="Noto Sans CJK KR Bold"/>
              </a:rPr>
              <a:t> </a:t>
            </a:r>
            <a:r>
              <a:rPr lang="ko-KR" sz="2500" b="false" i="false" u="none" strike="noStrike">
                <a:solidFill>
                  <a:srgbClr val="FF9C00"/>
                </a:solidFill>
                <a:ea typeface="Noto Sans CJK KR Bold"/>
              </a:rPr>
              <a:t>평가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0" y="7226300"/>
            <a:ext cx="3098800" cy="508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363200" y="6337300"/>
            <a:ext cx="2603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test d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ata set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모델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평가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58800" y="6413500"/>
            <a:ext cx="152400" cy="152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5791200" y="7493000"/>
            <a:ext cx="3162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9C00"/>
                </a:solidFill>
                <a:ea typeface="Gmarket Sans Bold"/>
              </a:rPr>
              <a:t>모델</a:t>
            </a:r>
            <a:r>
              <a:rPr lang="en-US" sz="2500" b="false" i="false" u="none" strike="noStrike">
                <a:solidFill>
                  <a:srgbClr val="FF9C00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FF9C00"/>
                </a:solidFill>
                <a:ea typeface="Gmarket Sans Bold"/>
              </a:rPr>
              <a:t>선택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7200900"/>
            <a:ext cx="3098800" cy="508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5740400" y="6057900"/>
            <a:ext cx="28194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모델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비교</a:t>
            </a:r>
          </a:p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(Proph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et, LSTM, 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Random Forest)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12200" y="6426200"/>
            <a:ext cx="139700" cy="1397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498600" y="7493000"/>
            <a:ext cx="3162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9C00"/>
                </a:solidFill>
                <a:latin typeface="Gmarket Sans Bold"/>
              </a:rPr>
              <a:t>Feature </a:t>
            </a:r>
            <a:r>
              <a:rPr lang="ko-KR" sz="2500" b="false" i="false" u="none" strike="noStrike">
                <a:solidFill>
                  <a:srgbClr val="FF9C00"/>
                </a:solidFill>
                <a:ea typeface="Gmarket Sans Bold"/>
              </a:rPr>
              <a:t>선택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7188200"/>
            <a:ext cx="3098800" cy="508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651000" y="6350000"/>
            <a:ext cx="2603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특성별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유의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성</a:t>
            </a:r>
            <a:r>
              <a:rPr lang="en-US" sz="1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Gmarket Sans Medium"/>
              </a:rPr>
              <a:t>검정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72000" y="6413500"/>
            <a:ext cx="139700" cy="139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43100" y="4953000"/>
            <a:ext cx="1562100" cy="15621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244600" y="723900"/>
            <a:ext cx="106299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6900" b="false" i="false" u="none" strike="noStrike">
                <a:solidFill>
                  <a:srgbClr val="FFFFFF"/>
                </a:solidFill>
                <a:latin typeface="Gmarket Sans Bold"/>
              </a:rPr>
              <a:t>MODELING  ROADMAP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160500" y="6642100"/>
            <a:ext cx="2603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true" i="false" u="none" strike="noStrike">
                <a:solidFill>
                  <a:srgbClr val="FFFFFF"/>
                </a:solidFill>
                <a:latin typeface="Gmarket Sans Light"/>
              </a:rPr>
              <a:t>Training Model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2700" y="2120900"/>
            <a:ext cx="8966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시계열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예측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소개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514600" y="4114800"/>
            <a:ext cx="143891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181818"/>
                </a:solidFill>
                <a:latin typeface="Gmarket Sans Bold"/>
              </a:rPr>
              <a:t>PROPHET          RANDOMFOREST        LSTM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6223000"/>
            <a:ext cx="584200" cy="5842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968500" y="61849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모델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학습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14500" y="7175500"/>
            <a:ext cx="15938500" cy="156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536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일자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: 2024-05-23 ~ 2024-06-23 (50%)</a:t>
            </a:r>
          </a:p>
          <a:p>
            <a:pPr algn="l" lvl="0" indent="-342900" marL="342900">
              <a:lnSpc>
                <a:spcPct val="11536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일자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: 2024-06-24 ~ 2024-07-23 (50%)</a:t>
            </a:r>
          </a:p>
          <a:p>
            <a:pPr algn="l" lvl="0">
              <a:lnSpc>
                <a:spcPct val="115369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2700" y="2120900"/>
            <a:ext cx="8966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시계열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예측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소개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2700" y="3314700"/>
            <a:ext cx="147447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Prophet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페이스북에서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공개한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시계열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라이브러리</a:t>
            </a:r>
          </a:p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정확도가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높고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빠르며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직관적인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파라미터로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수정이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용이하다는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Regular"/>
              </a:rPr>
              <a:t>장점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2700" y="5740400"/>
            <a:ext cx="12611100" cy="309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```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from pro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phet import Prophet</a:t>
            </a:r>
          </a:p>
          <a:p>
            <a:pPr algn="l" lvl="0">
              <a:lnSpc>
                <a:spcPct val="116199"/>
              </a:lnSpc>
            </a:pP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m = Prophet()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m.fit(df)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future = m.make_future_dataframe(periods=365)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forecast = m.predict(future)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```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
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74117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97000" y="8026400"/>
            <a:ext cx="6070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프로젝트</a:t>
            </a:r>
            <a:r>
              <a:rPr lang="en-US" sz="47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49200" y="5130800"/>
            <a:ext cx="45339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프로젝트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개요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프로젝트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소개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기획의도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 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기대효과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5339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674600" y="7721600"/>
            <a:ext cx="3556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프로젝트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진행사항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개발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일정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기술스택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137400"/>
            <a:ext cx="3492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2700" y="2120900"/>
            <a:ext cx="8966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시계열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예측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소개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2700" y="3009900"/>
            <a:ext cx="14732000" cy="260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830"/>
              </a:lnSpc>
            </a:pPr>
            <a:r>
              <a:rPr lang="en-US" sz="3200" b="true" i="false" u="none" strike="noStrike">
                <a:solidFill>
                  <a:srgbClr val="000000"/>
                </a:solidFill>
                <a:latin typeface="Pretendard Medium"/>
              </a:rPr>
              <a:t>RandomForest</a:t>
            </a:r>
          </a:p>
          <a:p>
            <a:pPr algn="l" lvl="0">
              <a:lnSpc>
                <a:spcPct val="83830"/>
              </a:lnSpc>
            </a:pPr>
          </a:p>
          <a:p>
            <a:pPr algn="l" lvl="0">
              <a:lnSpc>
                <a:spcPct val="8383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의사결정나무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모델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여러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개를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훈련시켜서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결과를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종합해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예측하는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앙상블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알고리즘</a:t>
            </a:r>
          </a:p>
          <a:p>
            <a:pPr algn="l" lvl="0">
              <a:lnSpc>
                <a:spcPct val="83830"/>
              </a:lnSpc>
            </a:pPr>
          </a:p>
          <a:p>
            <a:pPr algn="l" lvl="0">
              <a:lnSpc>
                <a:spcPct val="8383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과적합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이상치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결측치에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강하다는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장점</a:t>
            </a:r>
          </a:p>
          <a:p>
            <a:pPr algn="l" lvl="0">
              <a:lnSpc>
                <a:spcPct val="8383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수많은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의사결정나무를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만들기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때문에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시간과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연산이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많이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든다는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Medium"/>
              </a:rPr>
              <a:t>단점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2700" y="6121400"/>
            <a:ext cx="12611100" cy="314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```</a:t>
            </a:r>
          </a:p>
          <a:p>
            <a:pPr algn="l" lvl="0">
              <a:lnSpc>
                <a:spcPct val="10374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from sklearn.ensemble import RandomForestRegressor</a:t>
            </a:r>
          </a:p>
          <a:p>
            <a:pPr algn="l" lvl="0">
              <a:lnSpc>
                <a:spcPct val="10374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from sklearn.datasets import make_regression</a:t>
            </a:r>
          </a:p>
          <a:p>
            <a:pPr algn="l" lvl="0">
              <a:lnSpc>
                <a:spcPct val="103749"/>
              </a:lnSpc>
            </a:pPr>
          </a:p>
          <a:p>
            <a:pPr algn="l" lvl="0">
              <a:lnSpc>
                <a:spcPct val="10374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X, y = make_regression(n_features=4, n_informative=2,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random_state=0, shuffle=False)</a:t>
            </a:r>
          </a:p>
          <a:p>
            <a:pPr algn="l" lvl="0">
              <a:lnSpc>
                <a:spcPct val="103749"/>
              </a:lnSpc>
            </a:pPr>
          </a:p>
          <a:p>
            <a:pPr algn="l" lvl="0">
              <a:lnSpc>
                <a:spcPct val="10374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regr = RandomForestRegressor(max_depth=2, random_state=0)</a:t>
            </a:r>
          </a:p>
          <a:p>
            <a:pPr algn="l" lvl="0">
              <a:lnSpc>
                <a:spcPct val="10374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regr.fit(X, y)</a:t>
            </a:r>
          </a:p>
          <a:p>
            <a:pPr algn="l" lvl="0">
              <a:lnSpc>
                <a:spcPct val="10374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```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2700" y="2120900"/>
            <a:ext cx="8966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시계열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예측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소개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2700" y="2768600"/>
            <a:ext cx="14732000" cy="279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980"/>
              </a:lnSpc>
            </a:pPr>
            <a:r>
              <a:rPr lang="en-US" sz="3300" b="true" i="false" u="none" strike="noStrike">
                <a:solidFill>
                  <a:srgbClr val="000000"/>
                </a:solidFill>
                <a:latin typeface="Pretendard Medium"/>
              </a:rPr>
              <a:t>LSTM</a:t>
            </a:r>
          </a:p>
          <a:p>
            <a:pPr algn="l" lvl="0">
              <a:lnSpc>
                <a:spcPct val="87980"/>
              </a:lnSpc>
            </a:pPr>
          </a:p>
          <a:p>
            <a:pPr algn="l" lvl="0">
              <a:lnSpc>
                <a:spcPct val="87980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직전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시점보다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과거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시점을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고려하여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미래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데이터를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예측하기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나온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모델</a:t>
            </a:r>
          </a:p>
          <a:p>
            <a:pPr algn="l" lvl="0">
              <a:lnSpc>
                <a:spcPct val="87980"/>
              </a:lnSpc>
            </a:pPr>
          </a:p>
          <a:p>
            <a:pPr algn="l" lvl="0">
              <a:lnSpc>
                <a:spcPct val="8798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RNN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의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장기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의존성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문제를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해결하는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장점</a:t>
            </a:r>
          </a:p>
          <a:p>
            <a:pPr algn="l" lvl="0">
              <a:lnSpc>
                <a:spcPct val="87980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수식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계산이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많고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모델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구조가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복잡하다는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단점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2700" y="6197600"/>
            <a:ext cx="9474200" cy="308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```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inputs = np.random.random((32, 10, 8))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lstm = keras.layers.LSTM(4)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output = lstm(inputs)</a:t>
            </a:r>
          </a:p>
          <a:p>
            <a:pPr algn="l" lvl="0">
              <a:lnSpc>
                <a:spcPct val="116199"/>
              </a:lnSpc>
            </a:pP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lstm = keras.layers.LSTM(4, return_sequences=True, return_state=True)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whole_seq_output, final_memory_state, final_carry_state = lstm(inputs)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```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00100"/>
            <a:ext cx="7302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학습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결과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2700" y="2120900"/>
            <a:ext cx="8966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개선과정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결과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90700" y="2933700"/>
            <a:ext cx="14922500" cy="300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Prophet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의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RMSE: 26,943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
</a:t>
            </a:r>
          </a:p>
          <a:p>
            <a:pPr algn="ctr" lvl="0">
              <a:lnSpc>
                <a:spcPct val="116199"/>
              </a:lnSpc>
            </a:pPr>
            <a:r>
              <a:rPr lang="en-US" sz="3400" b="true" i="false" u="none" strike="noStrike">
                <a:solidFill>
                  <a:srgbClr val="000000"/>
                </a:solidFill>
                <a:latin typeface="Pretendard SemiBold"/>
              </a:rPr>
              <a:t>RandomForest</a:t>
            </a:r>
            <a:r>
              <a:rPr lang="ko-KR" sz="3400" b="true" i="false" u="none" strike="noStrike">
                <a:solidFill>
                  <a:srgbClr val="000000"/>
                </a:solidFill>
                <a:ea typeface="Pretendard SemiBold"/>
              </a:rPr>
              <a:t>의</a:t>
            </a:r>
            <a:r>
              <a:rPr lang="en-US" sz="3400" b="true" i="false" u="none" strike="noStrike">
                <a:solidFill>
                  <a:srgbClr val="000000"/>
                </a:solidFill>
                <a:latin typeface="Pretendard SemiBold"/>
              </a:rPr>
              <a:t> RMSE: **13,035**</a:t>
            </a:r>
          </a:p>
          <a:p>
            <a:pPr algn="ctr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LSTM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의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RMSE: 14,624</a:t>
            </a:r>
          </a:p>
          <a:p>
            <a:pPr algn="ctr" lvl="0">
              <a:lnSpc>
                <a:spcPct val="116199"/>
              </a:lnSpc>
            </a:pPr>
          </a:p>
          <a:p>
            <a:pPr algn="ctr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RandomForest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모델을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이용하여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예측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6413500"/>
            <a:ext cx="381000" cy="5461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676400" y="63500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RMSE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95400" y="7150100"/>
            <a:ext cx="15900400" cy="184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회귀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(regression model)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평가할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MAE, MSE, RMSE, MAPE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등을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algn="just" lvl="0">
              <a:lnSpc>
                <a:spcPct val="115369"/>
              </a:lnSpc>
            </a:pPr>
          </a:p>
          <a:p>
            <a:pPr algn="just" lvl="0">
              <a:lnSpc>
                <a:spcPct val="11536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RMSE(Root Mean Squared Error)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평균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제곱근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오차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MSE(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평균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제곱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오차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루트는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씌워서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에러를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제곱해서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생기는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값의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왜곡이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줄어든다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낮을수록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좋다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8400" y="4762500"/>
            <a:ext cx="5981700" cy="3644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594600" y="5740400"/>
            <a:ext cx="1739900" cy="1739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04400" y="4673600"/>
            <a:ext cx="6172200" cy="36068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2700" y="800100"/>
            <a:ext cx="7302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학습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결과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82700" y="2120900"/>
            <a:ext cx="8966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개선과정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결과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43000" y="2997200"/>
            <a:ext cx="149225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데이터는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5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단위로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수집되었지만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사용자들은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단위로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정보를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파악하길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원함</a:t>
            </a:r>
          </a:p>
          <a:p>
            <a:pPr algn="l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1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단위로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데이터를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그룹화한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각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그룹별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혼잡도의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평균으로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모델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학습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4724400"/>
            <a:ext cx="9728200" cy="4356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소개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2700" y="2120900"/>
            <a:ext cx="8966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선택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과정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2700" y="2921000"/>
            <a:ext cx="147320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980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시계열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모델을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찾아보던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중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87980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페이스북에서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개발한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Prophet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모델이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최근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인기가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많아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선택</a:t>
            </a:r>
          </a:p>
          <a:p>
            <a:pPr algn="l" lvl="0">
              <a:lnSpc>
                <a:spcPct val="87980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하지만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평가지표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계산결과가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좋지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않아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다른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모델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선택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 (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Medium"/>
              </a:rPr>
              <a:t>결과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Medium"/>
              </a:rPr>
              <a:t>: RMSE 26943)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0500" y="3683000"/>
            <a:ext cx="6362700" cy="5219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950200" y="3644900"/>
            <a:ext cx="4292600" cy="2971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00000" y="3746500"/>
            <a:ext cx="5346700" cy="2832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25300" y="5232400"/>
            <a:ext cx="1181100" cy="1016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18700" y="6845300"/>
            <a:ext cx="5207000" cy="2057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8460000">
            <a:off x="14592300" y="6337300"/>
            <a:ext cx="1181100" cy="10160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2700" y="800100"/>
            <a:ext cx="7302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학습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결과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82700" y="2120900"/>
            <a:ext cx="8966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개선과정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결과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60500" y="2806700"/>
            <a:ext cx="149225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RandomForest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모델을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적용하기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변환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(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결과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: RMSE 13035)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72600" y="3670300"/>
            <a:ext cx="1181100" cy="1016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2700" y="3517900"/>
            <a:ext cx="7861300" cy="1663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6200" y="5346700"/>
            <a:ext cx="6743700" cy="3048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33100" y="3479800"/>
            <a:ext cx="6172200" cy="1689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53700" y="5321300"/>
            <a:ext cx="5092700" cy="3644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47100" y="6350000"/>
            <a:ext cx="1181100" cy="10160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2700" y="800100"/>
            <a:ext cx="7302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학습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결과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82700" y="2120900"/>
            <a:ext cx="8966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개선과정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181818"/>
                </a:solidFill>
                <a:ea typeface="Gmarket Sans Bold"/>
              </a:rPr>
              <a:t>결과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60500" y="2806700"/>
            <a:ext cx="149225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LSTM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모델을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적용하려면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float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변환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 (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Medium"/>
              </a:rPr>
              <a:t>결과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Medium"/>
              </a:rPr>
              <a:t>: RMSE 14624)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88595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97000" y="8026400"/>
            <a:ext cx="6070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마무리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4600" y="7569200"/>
            <a:ext cx="4533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프로젝트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회고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조원별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프로젝트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회고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5339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674600" y="4965700"/>
            <a:ext cx="3556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향후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계획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리팩토리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계획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개선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방향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137400"/>
            <a:ext cx="3492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9537700"/>
            <a:ext cx="37465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06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향후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계획</a:t>
            </a:r>
          </a:p>
        </p:txBody>
      </p:sp>
      <p:sp>
        <p:nvSpPr>
          <p:cNvPr name="TextBox 40" id="40"/>
          <p:cNvSpPr txBox="true"/>
          <p:nvPr/>
        </p:nvSpPr>
        <p:spPr>
          <a:xfrm rot="-5400000">
            <a:off x="-1587500" y="22098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5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2200" y="2514600"/>
            <a:ext cx="8051800" cy="5245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69400" y="2514600"/>
            <a:ext cx="8242300" cy="27940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10985500" y="2857500"/>
            <a:ext cx="57531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지역의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특징과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최신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유행을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한눈에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알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있는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키워드를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추출하고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싶었는데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크롤링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자체가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어려운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여정이었어요</a:t>
            </a:r>
          </a:p>
          <a:p>
            <a:pPr algn="just" lvl="0">
              <a:lnSpc>
                <a:spcPct val="10872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불용어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뿐만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아니라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맛집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미용실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부동산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등과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같은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의미가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없는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키워드를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제외했음에도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기획의도에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맞는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키워드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추출은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사전학습이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필요하고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좀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세밀한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기획이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필요함을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깨달았습니다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just" lvl="0">
              <a:lnSpc>
                <a:spcPct val="108729"/>
              </a:lnSpc>
            </a:pPr>
          </a:p>
          <a:p>
            <a:pPr algn="just" lvl="0">
              <a:lnSpc>
                <a:spcPct val="10872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하지만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회사의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브랜드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제품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등의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소비자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의견과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현황을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한눈에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파악하기에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좋은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서비스이기에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인공지능을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활용하여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추후에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발전시켜보고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싶습니다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74300" y="2654300"/>
            <a:ext cx="952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8775700" y="2959100"/>
            <a:ext cx="812800" cy="254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8394700" y="2781300"/>
            <a:ext cx="355600" cy="355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064500" y="6299200"/>
            <a:ext cx="8242300" cy="2006600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9867900" y="6565900"/>
            <a:ext cx="57023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예측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혼잡도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뿐만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아니라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대안을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제시하는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기획이었으나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MYSQL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에서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조건을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달아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가져와야했기에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코딩이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생각보다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복잡해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시간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소요가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길어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완성하지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못했고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가장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크게는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수집한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데이터가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중간에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비어있어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결과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추출에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어려움이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있었습니다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
</a:t>
            </a:r>
          </a:p>
          <a:p>
            <a:pPr algn="just" lvl="0">
              <a:lnSpc>
                <a:spcPct val="10872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하지만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시간을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들여서라도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꼭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완성해보고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싶은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서비스로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남았습니다</a:t>
            </a:r>
          </a:p>
        </p:txBody>
      </p:sp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7670800" y="6756400"/>
            <a:ext cx="812800" cy="254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7289800" y="6578600"/>
            <a:ext cx="355600" cy="355600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9118600" y="6540500"/>
            <a:ext cx="952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05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39100" y="48895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Jalnan 2"/>
              </a:rPr>
              <a:t>유성민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73100" y="48895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Jalnan 2"/>
              </a:rPr>
              <a:t>김서윤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71800" y="2781300"/>
            <a:ext cx="1955800" cy="195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97200" y="2806700"/>
            <a:ext cx="1905000" cy="190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89200" y="48895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Jalnan 2"/>
              </a:rPr>
              <a:t>조은별</a:t>
            </a:r>
          </a:p>
        </p:txBody>
      </p:sp>
      <p:sp>
        <p:nvSpPr>
          <p:cNvPr name="TextBox 8" id="8"/>
          <p:cNvSpPr txBox="true"/>
          <p:nvPr/>
        </p:nvSpPr>
        <p:spPr>
          <a:xfrm rot="-720000">
            <a:off x="5105400" y="2400300"/>
            <a:ext cx="965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조장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572000" y="2844800"/>
            <a:ext cx="660400" cy="698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718800" y="4876800"/>
            <a:ext cx="965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조원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Cafe24 Shiningstar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11500" y="2451100"/>
            <a:ext cx="1282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조원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Cafe24 Shiningstar"/>
              </a:rPr>
              <a:t>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3260000">
            <a:off x="15138400" y="2895600"/>
            <a:ext cx="660400" cy="342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0" y="2743200"/>
            <a:ext cx="1993900" cy="199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07400" y="2768600"/>
            <a:ext cx="1930400" cy="1930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17600" y="2743200"/>
            <a:ext cx="1993900" cy="199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43000" y="2768600"/>
            <a:ext cx="1930400" cy="1930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0" y="9537700"/>
            <a:ext cx="3746500" cy="25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06</a:t>
            </a:r>
          </a:p>
        </p:txBody>
      </p:sp>
      <p:pic>
        <p:nvPicPr>
          <p:cNvPr name="Picture 50" id="5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1155700" y="647700"/>
            <a:ext cx="50292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프로젝트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 </a:t>
            </a:r>
          </a:p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회고</a:t>
            </a:r>
          </a:p>
        </p:txBody>
      </p:sp>
      <p:pic>
        <p:nvPicPr>
          <p:cNvPr name="Picture 56" id="5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6780000">
            <a:off x="10096500" y="4216400"/>
            <a:ext cx="977900" cy="3429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-5400000">
            <a:off x="-1587500" y="22098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5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778000" y="5854700"/>
            <a:ext cx="4406900" cy="335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10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년간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했던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팀프로젝트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중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가장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힘들었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...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ㅎㅎ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처음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배우는게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많아서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허덕이는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와중에도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팀원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이슈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재기획도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힘들었지만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능력부족이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가장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컸기에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욕심은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컸으나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시간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못한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많아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아쉬움이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많은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프로젝트였어요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그래도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작지만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웹서비스를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기획하고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화면을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직접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구현하고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깃도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사용해보면서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성취감도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많이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남은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시간이었습니다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327900" y="5765800"/>
            <a:ext cx="4406900" cy="185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엔지니어링을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독학하기엔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설치부터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막혔었는데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기회를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설치부터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배포까지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간략하게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체험할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있었습니다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조금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더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공부해서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자유자재로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다룰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있게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실력을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키워야겠습니다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382500" y="5575300"/>
            <a:ext cx="5461000" cy="3721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많은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일들이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있었지만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 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끝까지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해낼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있었던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기쁨이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 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컸던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프로젝트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였다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팀원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수가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적었지만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그만큼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여러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시도와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해볼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있어서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많은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배움을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얻을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있었다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.  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Airflow, lamda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처음이어서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힘들었고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, data pipeline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효율성을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고민하느라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힘들었고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, git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끝까지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우리를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괴롭게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 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만들며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매일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매일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어려움을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만났지만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끝까지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포기하지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않고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서로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도와준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팀원들에게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감사하다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역시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...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무엇이든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끝이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중요해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1739900" y="6477000"/>
            <a:ext cx="59182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14500" y="5537200"/>
            <a:ext cx="5143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장소별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유동인구와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혼잡도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예측서비스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제공합니다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1800" y="4826000"/>
            <a:ext cx="4762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서울시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혼잡도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예측서비스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739900" y="2184400"/>
            <a:ext cx="431800" cy="43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70100" y="2184400"/>
            <a:ext cx="431800" cy="431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14500" y="2311400"/>
            <a:ext cx="469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1900" b="true" i="false" u="none" strike="noStrike" spc="100">
                <a:solidFill>
                  <a:srgbClr val="FFFFFF"/>
                </a:solidFill>
                <a:latin typeface="Poppins Light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6400" y="2870200"/>
            <a:ext cx="28321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48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algn="just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880000">
            <a:off x="8661400" y="4051300"/>
            <a:ext cx="8432800" cy="350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5455900" y="-774700"/>
            <a:ext cx="3378200" cy="3378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845300" y="8801100"/>
            <a:ext cx="3378200" cy="3378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-1380000">
            <a:off x="11201400" y="3530600"/>
            <a:ext cx="10922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1000" b="false" i="false" u="none" strike="noStrike">
                <a:solidFill>
                  <a:srgbClr val="FF5F2C"/>
                </a:solidFill>
                <a:latin typeface="Pretendard Medium"/>
              </a:rPr>
              <a:t>MIRI - COMMERCE</a:t>
            </a:r>
          </a:p>
        </p:txBody>
      </p:sp>
      <p:sp>
        <p:nvSpPr>
          <p:cNvPr name="TextBox 14" id="14"/>
          <p:cNvSpPr txBox="true"/>
          <p:nvPr/>
        </p:nvSpPr>
        <p:spPr>
          <a:xfrm rot="-1380000">
            <a:off x="11353800" y="3568700"/>
            <a:ext cx="15367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80509"/>
              </a:lnSpc>
            </a:pPr>
            <a:r>
              <a:rPr lang="en-US" sz="3600" b="false" i="false" u="none" strike="noStrike">
                <a:solidFill>
                  <a:srgbClr val="FF5F2C"/>
                </a:solidFill>
                <a:latin typeface="Poppins ExtraBold"/>
              </a:rPr>
              <a:t>GUIDE</a:t>
            </a:r>
          </a:p>
          <a:p>
            <a:pPr algn="just" lvl="0">
              <a:lnSpc>
                <a:spcPct val="80509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Poppins ExtraBold"/>
              </a:rPr>
              <a:t>BOOK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83900" y="1841500"/>
            <a:ext cx="4064000" cy="7747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77600" y="2768600"/>
            <a:ext cx="3302000" cy="645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30600" y="393700"/>
            <a:ext cx="1536700" cy="558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9" id="19"/>
          <p:cNvSpPr txBox="true"/>
          <p:nvPr/>
        </p:nvSpPr>
        <p:spPr>
          <a:xfrm rot="0">
            <a:off x="13855700" y="2565400"/>
            <a:ext cx="3048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000000"/>
                </a:solidFill>
                <a:latin typeface="Pretendard Regular"/>
              </a:rPr>
              <a:t>50%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627100" y="2603500"/>
            <a:ext cx="177800" cy="127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160500" y="2616200"/>
            <a:ext cx="241300" cy="114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3" id="23"/>
          <p:cNvSpPr txBox="true"/>
          <p:nvPr/>
        </p:nvSpPr>
        <p:spPr>
          <a:xfrm rot="0">
            <a:off x="11531600" y="2565400"/>
            <a:ext cx="4191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000000"/>
                </a:solidFill>
                <a:latin typeface="Pretendard Regular"/>
              </a:rPr>
              <a:t>12:00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 rot="0">
            <a:off x="11861800" y="2578100"/>
            <a:ext cx="190500" cy="190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52600" y="6769100"/>
            <a:ext cx="15875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5369"/>
              </a:lnSpc>
              <a:buClr>
                <a:srgbClr val="FF5F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서비스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대상</a:t>
            </a:r>
          </a:p>
          <a:p>
            <a:pPr algn="l" lvl="0" indent="-342900" marL="342900">
              <a:lnSpc>
                <a:spcPct val="115369"/>
              </a:lnSpc>
              <a:buClr>
                <a:srgbClr val="FF5F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기능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소개</a:t>
            </a:r>
          </a:p>
          <a:p>
            <a:pPr algn="l" lvl="0">
              <a:lnSpc>
                <a:spcPct val="115369"/>
              </a:lnSpc>
            </a:pPr>
          </a:p>
          <a:p>
            <a:pPr algn="l" lvl="0">
              <a:lnSpc>
                <a:spcPct val="115369"/>
              </a:lnSpc>
            </a:pPr>
          </a:p>
          <a:p>
            <a:pPr algn="l" lvl="0" indent="-342900" marL="342900">
              <a:lnSpc>
                <a:spcPct val="115369"/>
              </a:lnSpc>
              <a:buClr>
                <a:srgbClr val="FF5F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 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개발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기간</a:t>
            </a:r>
          </a:p>
          <a:p>
            <a:pPr algn="l" lvl="0" indent="-342900" marL="342900">
              <a:lnSpc>
                <a:spcPct val="115369"/>
              </a:lnSpc>
              <a:buClr>
                <a:srgbClr val="FF5F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주요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언어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스택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76600" y="6769100"/>
            <a:ext cx="4953000" cy="224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서울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실시간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도시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이용이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어려운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외국인</a:t>
            </a:r>
          </a:p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서울시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장소별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실시간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혼잡도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정보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제공</a:t>
            </a:r>
          </a:p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서울시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장소별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미래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혼잡도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예측</a:t>
            </a:r>
          </a:p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장소별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검색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키워드로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장소별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특징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트렌드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제공</a:t>
            </a:r>
          </a:p>
          <a:p>
            <a:pPr algn="just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2024.04.30 - 06. 21.</a:t>
            </a:r>
          </a:p>
          <a:p>
            <a:pPr algn="just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Python </a:t>
            </a:r>
          </a:p>
          <a:p>
            <a:pPr algn="just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 AWS / Airflow / MySQL  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89357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97000" y="8026400"/>
            <a:ext cx="70358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Jalnan 2"/>
              </a:rPr>
              <a:t>서비스</a:t>
            </a:r>
            <a:r>
              <a:rPr lang="en-US" sz="4700" b="false" i="false" u="none" strike="noStrike">
                <a:solidFill>
                  <a:srgbClr val="FFFFFF"/>
                </a:solidFill>
                <a:latin typeface="Jalnan 2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Jalnan 2"/>
              </a:rPr>
              <a:t>시연</a:t>
            </a:r>
            <a:r>
              <a:rPr lang="en-US" sz="4700" b="false" i="false" u="none" strike="noStrike">
                <a:solidFill>
                  <a:srgbClr val="FFFFFF"/>
                </a:solidFill>
                <a:latin typeface="Jalnan 2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Jalnan 2"/>
              </a:rPr>
              <a:t>및</a:t>
            </a:r>
            <a:r>
              <a:rPr lang="en-US" sz="4700" b="false" i="false" u="none" strike="noStrike">
                <a:solidFill>
                  <a:srgbClr val="FFFFFF"/>
                </a:solidFill>
                <a:latin typeface="Jalnan 2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Jalnan 2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4600" y="5067300"/>
            <a:ext cx="4533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서비스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시연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여기요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웹서비스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실행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5339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674600" y="7721600"/>
            <a:ext cx="3708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QnA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서비스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관련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질의사항을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받습니다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137400"/>
            <a:ext cx="34925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87300" y="1028700"/>
            <a:ext cx="2425700" cy="2425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674600" y="3746500"/>
            <a:ext cx="3200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true" i="false" u="none" strike="noStrike">
                <a:solidFill>
                  <a:srgbClr val="FFFFFF"/>
                </a:solidFill>
                <a:latin typeface="Noto Sans CJK KR Regular"/>
              </a:rPr>
              <a:t>http://3.35.176.139:8501/ 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039600" y="-787400"/>
            <a:ext cx="2870200" cy="2870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39600" y="1358900"/>
            <a:ext cx="2870200" cy="287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30600" y="393700"/>
            <a:ext cx="1536700" cy="55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35000" y="8610600"/>
            <a:ext cx="3987800" cy="3987800"/>
          </a:xfrm>
          <a:prstGeom prst="rect">
            <a:avLst/>
          </a:prstGeom>
        </p:spPr>
      </p:pic>
      <p:sp>
        <p:nvSpPr>
          <p:cNvPr name="TextBox 6" id="6">
            <a:hlinkClick r:id="rId6" tooltip="http://3.35.176.139:8501/"/>
          </p:cNvPr>
          <p:cNvSpPr txBox="true"/>
          <p:nvPr/>
        </p:nvSpPr>
        <p:spPr>
          <a:xfrm rot="0">
            <a:off x="1168400" y="2895600"/>
            <a:ext cx="15951200" cy="495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99600"/>
              </a:lnSpc>
            </a:pPr>
            <a:r>
              <a:rPr lang="en-US" sz="15000" b="false" i="false" u="none" strike="noStrike">
                <a:solidFill>
                  <a:srgbClr val="000000"/>
                </a:solidFill>
                <a:latin typeface="Gmarket Sans Bold"/>
              </a:rPr>
              <a:t>Service demonstration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55900" y="-1168400"/>
            <a:ext cx="2870200" cy="2870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55900" y="977900"/>
            <a:ext cx="2870200" cy="287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30600" y="393700"/>
            <a:ext cx="1536700" cy="55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623800" y="8750300"/>
            <a:ext cx="3987800" cy="3987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803900" y="3733800"/>
            <a:ext cx="6692900" cy="266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99600"/>
              </a:lnSpc>
            </a:pPr>
            <a:r>
              <a:rPr lang="en-US" sz="15000" b="false" i="false" u="none" strike="noStrike">
                <a:solidFill>
                  <a:srgbClr val="000000"/>
                </a:solidFill>
                <a:latin typeface="Gmarket Sans Bold"/>
              </a:rPr>
              <a:t>Q &amp; A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67400" y="-1168400"/>
            <a:ext cx="2870200" cy="2870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67400" y="977900"/>
            <a:ext cx="2870200" cy="287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813800" y="5473700"/>
            <a:ext cx="8559800" cy="323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1339"/>
              </a:lnSpc>
            </a:pPr>
            <a:r>
              <a:rPr lang="en-US" sz="13000" b="false" i="false" u="none" strike="noStrike" spc="500">
                <a:solidFill>
                  <a:srgbClr val="FFFFFF"/>
                </a:solidFill>
                <a:latin typeface="Poppins ExtraBold"/>
              </a:rPr>
              <a:t>THANK YOU!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5537200"/>
            <a:ext cx="164846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61800" y="3314700"/>
            <a:ext cx="5600700" cy="4203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595600" y="7708900"/>
            <a:ext cx="1854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81769"/>
              </a:lnSpc>
            </a:pPr>
            <a:r>
              <a:rPr lang="ko-KR" sz="1600" b="false" i="false" u="none" strike="noStrike">
                <a:solidFill>
                  <a:srgbClr val="8B8B8B"/>
                </a:solidFill>
                <a:ea typeface="S-Core Dream 2 ExtraLight"/>
              </a:rPr>
              <a:t>출처</a:t>
            </a:r>
            <a:r>
              <a:rPr lang="en-US" sz="1600" b="false" i="false" u="none" strike="noStrike">
                <a:solidFill>
                  <a:srgbClr val="8B8B8B"/>
                </a:solidFill>
                <a:latin typeface="S-Core Dream 2 ExtraLight"/>
              </a:rPr>
              <a:t> :</a:t>
            </a:r>
            <a:r>
              <a:rPr lang="ko-KR" sz="1600" b="false" i="false" u="none" strike="noStrike">
                <a:solidFill>
                  <a:srgbClr val="8B8B8B"/>
                </a:solidFill>
                <a:ea typeface="S-Core Dream 2 ExtraLight"/>
              </a:rPr>
              <a:t>이뉴스투데이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2700" y="3479800"/>
            <a:ext cx="96901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서울시는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2024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기준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,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인구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960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만이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살고있는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거대한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도시입니다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59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많은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인구가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장소와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시간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,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이벤트에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따라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한곳에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밀집되어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혼란과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사고를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야기할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있습니다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59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특히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처음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오는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외국인과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관광객의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경우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규모를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모르면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혼잡함에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크게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당황하여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큰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스트레스가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될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있습니다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590"/>
              </a:lnSpc>
            </a:pPr>
          </a:p>
          <a:p>
            <a:pPr algn="l" lvl="0">
              <a:lnSpc>
                <a:spcPct val="14359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'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여기요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'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웹서비스는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한국어를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몰라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실시간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도시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데이터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공공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서비스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사용에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한계를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가지는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외국인들을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위해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주요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115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개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장소별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과거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/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현재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혼잡도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(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유동인구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/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교통상황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)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및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분석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인사이트를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제공하고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미래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2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주간의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예측정보를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제공하여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생활과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관광에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편리함을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제공합니다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590"/>
              </a:lnSpc>
            </a:pPr>
          </a:p>
          <a:p>
            <a:pPr algn="l" lvl="0">
              <a:lnSpc>
                <a:spcPct val="14359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또한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장소별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네이버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검색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키워드를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제공하여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장소가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가지는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특징과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트렌드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정보를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함께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제공합니다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.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419600" y="9398000"/>
            <a:ext cx="292100" cy="292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70400" y="9461500"/>
            <a:ext cx="165100" cy="1651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4406900" y="9753600"/>
            <a:ext cx="342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기획</a:t>
            </a: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의도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개발</a:t>
            </a: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일정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25700" y="5943600"/>
            <a:ext cx="53340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92200" y="3771900"/>
            <a:ext cx="35052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100" b="false" i="false" u="none" strike="noStrike" spc="-200">
                <a:solidFill>
                  <a:srgbClr val="181818"/>
                </a:solidFill>
                <a:latin typeface="Gmarket Sans Light"/>
              </a:rPr>
              <a:t>2024.04.30 - </a:t>
            </a:r>
            <a:r>
              <a:rPr lang="en-US" sz="3100" b="false" i="false" u="none" strike="noStrike" spc="-200">
                <a:solidFill>
                  <a:srgbClr val="181818"/>
                </a:solidFill>
                <a:latin typeface="Gmarket Sans Light"/>
              </a:rPr>
              <a:t>  2024.05.09.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5130800"/>
            <a:ext cx="3543300" cy="2603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17600" y="8077200"/>
            <a:ext cx="35941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프로젝트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기획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,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유저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스토리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,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화명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정의서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,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기능정의서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, POC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600" y="4800600"/>
            <a:ext cx="3594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기획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POC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94500" y="5943600"/>
            <a:ext cx="53340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35600" y="3771900"/>
            <a:ext cx="34798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100" b="false" i="false" u="none" strike="noStrike" spc="-200">
                <a:solidFill>
                  <a:srgbClr val="181818"/>
                </a:solidFill>
                <a:latin typeface="Gmarket Sans Light"/>
              </a:rPr>
              <a:t>2024.05.10. - </a:t>
            </a:r>
            <a:r>
              <a:rPr lang="en-US" sz="3100" b="false" i="false" u="none" strike="noStrike" spc="-200">
                <a:solidFill>
                  <a:srgbClr val="181818"/>
                </a:solidFill>
                <a:latin typeface="Gmarket Sans Light"/>
              </a:rPr>
              <a:t>  2024.06.17.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5232400"/>
            <a:ext cx="3543300" cy="2603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499100" y="8077200"/>
            <a:ext cx="35941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데이터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수집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배치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,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적재</a:t>
            </a:r>
          </a:p>
          <a:p>
            <a:pPr algn="l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데이터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분석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모델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설계</a:t>
            </a:r>
          </a:p>
          <a:p>
            <a:pPr algn="l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데이터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시각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화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서비스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화면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구현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4800600"/>
            <a:ext cx="3594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1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차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/ 2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차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개발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150600" y="5943600"/>
            <a:ext cx="53340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855200" y="3784600"/>
            <a:ext cx="32893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000" b="false" i="false" u="none" strike="noStrike" spc="-200">
                <a:solidFill>
                  <a:srgbClr val="181818"/>
                </a:solidFill>
                <a:latin typeface="Gmarket Sans Light"/>
              </a:rPr>
              <a:t>2024.06.17.-</a:t>
            </a:r>
            <a:r>
              <a:rPr lang="en-US" sz="3000" b="false" i="false" u="none" strike="noStrike" spc="-200">
                <a:solidFill>
                  <a:srgbClr val="181818"/>
                </a:solidFill>
                <a:latin typeface="Gmarket Sans Light"/>
              </a:rPr>
              <a:t>    2024.06.21.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55200" y="5130800"/>
            <a:ext cx="3543300" cy="2603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842500" y="8077200"/>
            <a:ext cx="3594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서비스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테스트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CI / CD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29800" y="4800600"/>
            <a:ext cx="3594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테스트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배포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73200" y="3975100"/>
            <a:ext cx="3441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000" b="false" i="false" u="none" strike="noStrike" spc="-200">
                <a:solidFill>
                  <a:srgbClr val="181818"/>
                </a:solidFill>
                <a:latin typeface="Gmarket Sans Light"/>
              </a:rPr>
              <a:t>2024..06.24. ~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24000" y="5232400"/>
            <a:ext cx="3543300" cy="2603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4419600" y="9398000"/>
            <a:ext cx="292100" cy="2921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4470400" y="9461500"/>
            <a:ext cx="165100" cy="165100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4406900" y="9753600"/>
            <a:ext cx="342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pic>
        <p:nvPicPr>
          <p:cNvPr name="Picture 56" id="5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14452600" y="8077200"/>
            <a:ext cx="3594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서비스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개선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기능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추가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예정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198600" y="4800600"/>
            <a:ext cx="3835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2100" b="false" i="false" u="none" strike="noStrike">
                <a:solidFill>
                  <a:srgbClr val="181818"/>
                </a:solidFill>
                <a:ea typeface="Gmarket Sans Bold"/>
              </a:rPr>
              <a:t>리팩토링</a:t>
            </a:r>
            <a:r>
              <a:rPr lang="en-US" sz="21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181818"/>
                </a:solidFill>
                <a:ea typeface="Gmarket Sans Bold"/>
              </a:rPr>
              <a:t>기간</a:t>
            </a:r>
          </a:p>
        </p:txBody>
      </p:sp>
      <p:sp>
        <p:nvSpPr>
          <p:cNvPr name="TextBox 60" id="60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16500"/>
            <a:ext cx="10845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9537700"/>
            <a:ext cx="37211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19600" y="9398000"/>
            <a:ext cx="292100" cy="292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70400" y="9461500"/>
            <a:ext cx="165100" cy="1651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4406900" y="9753600"/>
            <a:ext cx="342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5100" y="1993900"/>
            <a:ext cx="16040100" cy="68580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WBS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16500"/>
            <a:ext cx="10845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25800" y="3187700"/>
            <a:ext cx="9398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33800" y="8394700"/>
            <a:ext cx="17653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66900" y="8204200"/>
            <a:ext cx="1866900" cy="111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5664200"/>
            <a:ext cx="1905000" cy="100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83000" y="6007100"/>
            <a:ext cx="2514600" cy="762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14600" y="7315200"/>
            <a:ext cx="2438400" cy="546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832100" y="7378700"/>
            <a:ext cx="1765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Medium"/>
              </a:rPr>
              <a:t>OS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51100" y="5118100"/>
            <a:ext cx="2438400" cy="546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768600" y="5181600"/>
            <a:ext cx="1765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Medium"/>
              </a:rPr>
              <a:t>FE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63800" y="2413000"/>
            <a:ext cx="2438400" cy="546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794000" y="2463800"/>
            <a:ext cx="1765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Medium"/>
              </a:rPr>
              <a:t>Language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185900" y="2374900"/>
            <a:ext cx="2438400" cy="546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503400" y="2438400"/>
            <a:ext cx="17653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Medium"/>
              </a:rPr>
              <a:t>Cloud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79500" y="7315200"/>
            <a:ext cx="1714500" cy="965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367000" y="7327900"/>
            <a:ext cx="1663700" cy="939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779500" y="6591300"/>
            <a:ext cx="3251200" cy="546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4198600" y="6654800"/>
            <a:ext cx="24130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SemiBold"/>
              </a:rPr>
              <a:t>Communication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086600" y="3302000"/>
            <a:ext cx="1955800" cy="749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0" y="3111500"/>
            <a:ext cx="1435100" cy="1435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88700" y="3111500"/>
            <a:ext cx="1193800" cy="11938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569200" y="2336800"/>
            <a:ext cx="4140200" cy="5461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7734300" y="2387600"/>
            <a:ext cx="38100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Medium"/>
              </a:rPr>
              <a:t>Data Engineering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6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6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16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16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57" id="5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58" id="5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64" id="6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6" id="66"/>
          <p:cNvPicPr>
            <a:picLocks noChangeAspect="true"/>
          </p:cNvPicPr>
          <p:nvPr/>
        </p:nvPicPr>
        <p:blipFill>
          <a:blip r:embed="rId16">
            <a:alphaModFix amt="40000"/>
          </a:blip>
          <a:stretch>
            <a:fillRect/>
          </a:stretch>
        </p:blipFill>
        <p:spPr>
          <a:xfrm rot="0">
            <a:off x="4419600" y="9398000"/>
            <a:ext cx="292100" cy="2921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 rot="0">
            <a:off x="4470400" y="9461500"/>
            <a:ext cx="165100" cy="165100"/>
          </a:xfrm>
          <a:prstGeom prst="rect">
            <a:avLst/>
          </a:prstGeom>
        </p:spPr>
      </p:pic>
      <p:sp>
        <p:nvSpPr>
          <p:cNvPr name="TextBox 68" id="68"/>
          <p:cNvSpPr txBox="true"/>
          <p:nvPr/>
        </p:nvSpPr>
        <p:spPr>
          <a:xfrm rot="0">
            <a:off x="4406900" y="9753600"/>
            <a:ext cx="342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기술</a:t>
            </a: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스택</a:t>
            </a:r>
          </a:p>
        </p:txBody>
      </p:sp>
      <p:grpSp>
        <p:nvGrpSpPr>
          <p:cNvPr name="Group 70" id="7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20000" y="5651500"/>
            <a:ext cx="4140200" cy="546100"/>
          </a:xfrm>
          <a:prstGeom prst="rect">
            <a:avLst/>
          </a:prstGeom>
        </p:spPr>
      </p:pic>
      <p:sp>
        <p:nvSpPr>
          <p:cNvPr name="TextBox 72" id="72"/>
          <p:cNvSpPr txBox="true"/>
          <p:nvPr/>
        </p:nvSpPr>
        <p:spPr>
          <a:xfrm rot="0">
            <a:off x="7785100" y="5702300"/>
            <a:ext cx="38100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Medium"/>
              </a:rPr>
              <a:t>Data Analysist</a:t>
            </a:r>
          </a:p>
        </p:txBody>
      </p:sp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4" id="7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785100" y="6350000"/>
            <a:ext cx="1409700" cy="1409700"/>
          </a:xfrm>
          <a:prstGeom prst="rect">
            <a:avLst/>
          </a:prstGeom>
        </p:spPr>
      </p:pic>
      <p:sp>
        <p:nvSpPr>
          <p:cNvPr name="TextBox 75" id="75"/>
          <p:cNvSpPr txBox="true"/>
          <p:nvPr/>
        </p:nvSpPr>
        <p:spPr>
          <a:xfrm rot="0">
            <a:off x="7607300" y="7874000"/>
            <a:ext cx="17526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true" i="false" u="none" strike="noStrike">
                <a:solidFill>
                  <a:srgbClr val="3B3B3B"/>
                </a:solidFill>
                <a:latin typeface="Pretendard Medium"/>
              </a:rPr>
              <a:t>Random</a:t>
            </a:r>
          </a:p>
          <a:p>
            <a:pPr algn="ctr" lvl="0">
              <a:lnSpc>
                <a:spcPct val="116199"/>
              </a:lnSpc>
            </a:pPr>
            <a:r>
              <a:rPr lang="en-US" sz="1800" b="true" i="false" u="none" strike="noStrike">
                <a:solidFill>
                  <a:srgbClr val="3B3B3B"/>
                </a:solidFill>
                <a:latin typeface="Pretendard Medium"/>
              </a:rPr>
              <a:t>Forest</a:t>
            </a:r>
          </a:p>
        </p:txBody>
      </p:sp>
      <p:grpSp>
        <p:nvGrpSpPr>
          <p:cNvPr name="Group 76" id="7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7" id="7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779000" y="6477000"/>
            <a:ext cx="1727200" cy="1371600"/>
          </a:xfrm>
          <a:prstGeom prst="rect">
            <a:avLst/>
          </a:prstGeom>
        </p:spPr>
      </p:pic>
      <p:sp>
        <p:nvSpPr>
          <p:cNvPr name="TextBox 78" id="78"/>
          <p:cNvSpPr txBox="true"/>
          <p:nvPr/>
        </p:nvSpPr>
        <p:spPr>
          <a:xfrm rot="0">
            <a:off x="9779000" y="8026400"/>
            <a:ext cx="17526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true" i="false" u="none" strike="noStrike">
                <a:solidFill>
                  <a:srgbClr val="3B3B3B"/>
                </a:solidFill>
                <a:latin typeface="Pretendard Medium"/>
              </a:rPr>
              <a:t>LSTM</a:t>
            </a:r>
          </a:p>
        </p:txBody>
      </p:sp>
      <p:grpSp>
        <p:nvGrpSpPr>
          <p:cNvPr name="Group 79" id="7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0" id="8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970000" y="3149600"/>
            <a:ext cx="1308100" cy="14859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278100" y="3149600"/>
            <a:ext cx="1574800" cy="1181100"/>
          </a:xfrm>
          <a:prstGeom prst="rect">
            <a:avLst/>
          </a:prstGeom>
        </p:spPr>
      </p:pic>
      <p:grpSp>
        <p:nvGrpSpPr>
          <p:cNvPr name="Group 82" id="8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3" id="8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109700" y="4584700"/>
            <a:ext cx="889000" cy="1041400"/>
          </a:xfrm>
          <a:prstGeom prst="rect">
            <a:avLst/>
          </a:prstGeom>
        </p:spPr>
      </p:pic>
      <p:sp>
        <p:nvSpPr>
          <p:cNvPr name="TextBox 84" id="84"/>
          <p:cNvSpPr txBox="true"/>
          <p:nvPr/>
        </p:nvSpPr>
        <p:spPr>
          <a:xfrm rot="0">
            <a:off x="13677900" y="5651500"/>
            <a:ext cx="17526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true" i="false" u="none" strike="noStrike">
                <a:solidFill>
                  <a:srgbClr val="3B3B3B"/>
                </a:solidFill>
                <a:latin typeface="Pretendard Medium"/>
              </a:rPr>
              <a:t>Code Pipeline</a:t>
            </a:r>
          </a:p>
        </p:txBody>
      </p:sp>
      <p:grpSp>
        <p:nvGrpSpPr>
          <p:cNvPr name="Group 85" id="8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6" id="8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5595600" y="4432300"/>
            <a:ext cx="1092200" cy="1104900"/>
          </a:xfrm>
          <a:prstGeom prst="rect">
            <a:avLst/>
          </a:prstGeom>
        </p:spPr>
      </p:pic>
      <p:sp>
        <p:nvSpPr>
          <p:cNvPr name="TextBox 87" id="87"/>
          <p:cNvSpPr txBox="true"/>
          <p:nvPr/>
        </p:nvSpPr>
        <p:spPr>
          <a:xfrm rot="0">
            <a:off x="15252700" y="5664200"/>
            <a:ext cx="17526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Pretendard Medium"/>
              </a:rPr>
              <a:t>AWS Lambda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